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34"/>
  </p:notesMasterIdLst>
  <p:handoutMasterIdLst>
    <p:handoutMasterId r:id="rId35"/>
  </p:handoutMasterIdLst>
  <p:sldIdLst>
    <p:sldId id="434" r:id="rId5"/>
    <p:sldId id="344" r:id="rId6"/>
    <p:sldId id="474" r:id="rId7"/>
    <p:sldId id="440" r:id="rId8"/>
    <p:sldId id="508" r:id="rId9"/>
    <p:sldId id="441" r:id="rId10"/>
    <p:sldId id="448" r:id="rId11"/>
    <p:sldId id="483" r:id="rId12"/>
    <p:sldId id="484" r:id="rId13"/>
    <p:sldId id="485" r:id="rId14"/>
    <p:sldId id="476" r:id="rId15"/>
    <p:sldId id="486" r:id="rId16"/>
    <p:sldId id="487" r:id="rId17"/>
    <p:sldId id="479" r:id="rId18"/>
    <p:sldId id="500" r:id="rId19"/>
    <p:sldId id="502" r:id="rId20"/>
    <p:sldId id="488" r:id="rId21"/>
    <p:sldId id="507" r:id="rId22"/>
    <p:sldId id="489" r:id="rId23"/>
    <p:sldId id="490" r:id="rId24"/>
    <p:sldId id="491" r:id="rId25"/>
    <p:sldId id="503" r:id="rId26"/>
    <p:sldId id="497" r:id="rId27"/>
    <p:sldId id="504" r:id="rId28"/>
    <p:sldId id="505" r:id="rId29"/>
    <p:sldId id="496" r:id="rId30"/>
    <p:sldId id="506" r:id="rId31"/>
    <p:sldId id="475" r:id="rId32"/>
    <p:sldId id="445" r:id="rId33"/>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7"/>
    <p:restoredTop sz="71946" autoAdjust="0"/>
  </p:normalViewPr>
  <p:slideViewPr>
    <p:cSldViewPr snapToGrid="0">
      <p:cViewPr varScale="1">
        <p:scale>
          <a:sx n="161" d="100"/>
          <a:sy n="161" d="100"/>
        </p:scale>
        <p:origin x="2632" y="200"/>
      </p:cViewPr>
      <p:guideLst>
        <p:guide pos="3841"/>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AAAF73-8584-2E48-8A4F-E60F09613B63}" type="doc">
      <dgm:prSet loTypeId="urn:microsoft.com/office/officeart/2008/layout/VerticalCurvedList" loCatId="" qsTypeId="urn:microsoft.com/office/officeart/2005/8/quickstyle/simple5" qsCatId="simple" csTypeId="urn:microsoft.com/office/officeart/2005/8/colors/accent1_3" csCatId="accent1" phldr="1"/>
      <dgm:spPr/>
      <dgm:t>
        <a:bodyPr/>
        <a:lstStyle/>
        <a:p>
          <a:endParaRPr lang="en-US"/>
        </a:p>
      </dgm:t>
    </dgm:pt>
    <dgm:pt modelId="{E814D1B0-3184-6F4D-9700-535527BCE819}">
      <dgm:prSet phldrT="[Text]" custT="1"/>
      <dgm:spPr/>
      <dgm:t>
        <a:bodyPr/>
        <a:lstStyle/>
        <a:p>
          <a:r>
            <a:rPr lang="en-US" sz="2000" dirty="0" err="1"/>
            <a:t>Przywitanie</a:t>
          </a:r>
          <a:r>
            <a:rPr lang="en-US" sz="2000" dirty="0"/>
            <a:t> (5min ) – </a:t>
          </a:r>
          <a:r>
            <a:rPr lang="en-US" sz="2000" b="0" dirty="0"/>
            <a:t>Artur</a:t>
          </a:r>
        </a:p>
      </dgm:t>
    </dgm:pt>
    <dgm:pt modelId="{1864DE79-2141-8240-85C3-C2BC4960D7B7}" type="parTrans" cxnId="{762C31E5-9062-E24A-A195-6D0DA5EF5A0B}">
      <dgm:prSet/>
      <dgm:spPr/>
      <dgm:t>
        <a:bodyPr/>
        <a:lstStyle/>
        <a:p>
          <a:endParaRPr lang="en-US" sz="2000"/>
        </a:p>
      </dgm:t>
    </dgm:pt>
    <dgm:pt modelId="{595F6186-F8D3-5B42-96F9-7DD55265809D}" type="sibTrans" cxnId="{762C31E5-9062-E24A-A195-6D0DA5EF5A0B}">
      <dgm:prSet/>
      <dgm:spPr/>
      <dgm:t>
        <a:bodyPr/>
        <a:lstStyle/>
        <a:p>
          <a:endParaRPr lang="en-US" sz="2000"/>
        </a:p>
      </dgm:t>
    </dgm:pt>
    <dgm:pt modelId="{25C94F69-5204-3844-9114-F5F9913B64E5}">
      <dgm:prSet phldrT="[Text]" custT="1"/>
      <dgm:spPr/>
      <dgm:t>
        <a:bodyPr/>
        <a:lstStyle/>
        <a:p>
          <a:r>
            <a:rPr lang="en-US" sz="2000" dirty="0" err="1"/>
            <a:t>Wykład</a:t>
          </a:r>
          <a:r>
            <a:rPr lang="en-US" sz="2000" dirty="0"/>
            <a:t>  (80 min) – </a:t>
          </a:r>
          <a:r>
            <a:rPr lang="en-US" sz="2000" dirty="0" err="1"/>
            <a:t>Arek</a:t>
          </a:r>
          <a:endParaRPr lang="en-US" sz="2000" dirty="0"/>
        </a:p>
      </dgm:t>
    </dgm:pt>
    <dgm:pt modelId="{3D08E8C9-8711-0742-8A75-CA10234AE044}" type="parTrans" cxnId="{685371BB-4AED-2147-A5E3-5BFE77CCF2B4}">
      <dgm:prSet/>
      <dgm:spPr/>
      <dgm:t>
        <a:bodyPr/>
        <a:lstStyle/>
        <a:p>
          <a:endParaRPr lang="en-US" sz="2000"/>
        </a:p>
      </dgm:t>
    </dgm:pt>
    <dgm:pt modelId="{7E34899E-D46A-0541-9175-950AC6070BDE}" type="sibTrans" cxnId="{685371BB-4AED-2147-A5E3-5BFE77CCF2B4}">
      <dgm:prSet/>
      <dgm:spPr/>
      <dgm:t>
        <a:bodyPr/>
        <a:lstStyle/>
        <a:p>
          <a:endParaRPr lang="en-US" sz="2000"/>
        </a:p>
      </dgm:t>
    </dgm:pt>
    <dgm:pt modelId="{6202814A-41B4-E946-9485-8C5E0ABE23A4}">
      <dgm:prSet phldrT="[Text]" custT="1"/>
      <dgm:spPr/>
      <dgm:t>
        <a:bodyPr/>
        <a:lstStyle/>
        <a:p>
          <a:pPr rtl="0"/>
          <a:r>
            <a:rPr lang="en-US" sz="2000" dirty="0"/>
            <a:t>Q&amp;A</a:t>
          </a:r>
          <a:r>
            <a:rPr lang="en-US" sz="2000" dirty="0">
              <a:latin typeface="Arial"/>
            </a:rPr>
            <a:t> </a:t>
          </a:r>
          <a:endParaRPr lang="en-US" sz="2000" dirty="0"/>
        </a:p>
      </dgm:t>
    </dgm:pt>
    <dgm:pt modelId="{A3573BB8-07D0-844D-B070-F4885F9FC133}" type="parTrans" cxnId="{AC713A7E-6A9E-FE4C-8CF3-2C3A2E228FA3}">
      <dgm:prSet/>
      <dgm:spPr/>
      <dgm:t>
        <a:bodyPr/>
        <a:lstStyle/>
        <a:p>
          <a:endParaRPr lang="en-US" sz="2000"/>
        </a:p>
      </dgm:t>
    </dgm:pt>
    <dgm:pt modelId="{951ABA49-E35D-1A43-BA4F-EDAB96431F2B}" type="sibTrans" cxnId="{AC713A7E-6A9E-FE4C-8CF3-2C3A2E228FA3}">
      <dgm:prSet/>
      <dgm:spPr/>
      <dgm:t>
        <a:bodyPr/>
        <a:lstStyle/>
        <a:p>
          <a:endParaRPr lang="en-US" sz="2000"/>
        </a:p>
      </dgm:t>
    </dgm:pt>
    <dgm:pt modelId="{D392ADD1-1E47-704F-AF64-13D661CB17E1}" type="pres">
      <dgm:prSet presAssocID="{54AAAF73-8584-2E48-8A4F-E60F09613B63}" presName="Name0" presStyleCnt="0">
        <dgm:presLayoutVars>
          <dgm:chMax val="7"/>
          <dgm:chPref val="7"/>
          <dgm:dir/>
        </dgm:presLayoutVars>
      </dgm:prSet>
      <dgm:spPr/>
    </dgm:pt>
    <dgm:pt modelId="{F7DA1180-0280-5B4C-8B3E-88F55A0782E9}" type="pres">
      <dgm:prSet presAssocID="{54AAAF73-8584-2E48-8A4F-E60F09613B63}" presName="Name1" presStyleCnt="0"/>
      <dgm:spPr/>
    </dgm:pt>
    <dgm:pt modelId="{80DB3BDB-15B7-5342-9719-0364EE16B1B7}" type="pres">
      <dgm:prSet presAssocID="{54AAAF73-8584-2E48-8A4F-E60F09613B63}" presName="cycle" presStyleCnt="0"/>
      <dgm:spPr/>
    </dgm:pt>
    <dgm:pt modelId="{8C49B93A-1A53-7343-A437-4EECA8F60A32}" type="pres">
      <dgm:prSet presAssocID="{54AAAF73-8584-2E48-8A4F-E60F09613B63}" presName="srcNode" presStyleLbl="node1" presStyleIdx="0" presStyleCnt="3"/>
      <dgm:spPr/>
    </dgm:pt>
    <dgm:pt modelId="{C4742643-0C99-E44C-BF04-36F40C9F70F1}" type="pres">
      <dgm:prSet presAssocID="{54AAAF73-8584-2E48-8A4F-E60F09613B63}" presName="conn" presStyleLbl="parChTrans1D2" presStyleIdx="0" presStyleCnt="1"/>
      <dgm:spPr/>
    </dgm:pt>
    <dgm:pt modelId="{16A9F285-A1D5-BB48-AD5F-0DC4FA44E1C3}" type="pres">
      <dgm:prSet presAssocID="{54AAAF73-8584-2E48-8A4F-E60F09613B63}" presName="extraNode" presStyleLbl="node1" presStyleIdx="0" presStyleCnt="3"/>
      <dgm:spPr/>
    </dgm:pt>
    <dgm:pt modelId="{6CCB8C7C-83AA-C144-A65E-ED7EF3D105DC}" type="pres">
      <dgm:prSet presAssocID="{54AAAF73-8584-2E48-8A4F-E60F09613B63}" presName="dstNode" presStyleLbl="node1" presStyleIdx="0" presStyleCnt="3"/>
      <dgm:spPr/>
    </dgm:pt>
    <dgm:pt modelId="{ABF51326-9E39-A34E-8105-BC1FD5AE23B1}" type="pres">
      <dgm:prSet presAssocID="{E814D1B0-3184-6F4D-9700-535527BCE819}" presName="text_1" presStyleLbl="node1" presStyleIdx="0" presStyleCnt="3">
        <dgm:presLayoutVars>
          <dgm:bulletEnabled val="1"/>
        </dgm:presLayoutVars>
      </dgm:prSet>
      <dgm:spPr/>
    </dgm:pt>
    <dgm:pt modelId="{9AD88363-7F2C-AF4E-AA5D-E2ADFD088E64}" type="pres">
      <dgm:prSet presAssocID="{E814D1B0-3184-6F4D-9700-535527BCE819}" presName="accent_1" presStyleCnt="0"/>
      <dgm:spPr/>
    </dgm:pt>
    <dgm:pt modelId="{CCB845B2-FF8B-C144-B102-AD41E30367C2}" type="pres">
      <dgm:prSet presAssocID="{E814D1B0-3184-6F4D-9700-535527BCE819}" presName="accentRepeatNode" presStyleLbl="solidFgAcc1" presStyleIdx="0" presStyleCnt="3"/>
      <dgm:spPr/>
    </dgm:pt>
    <dgm:pt modelId="{E78C616F-6A42-8D46-A76F-E24A3EAF0297}" type="pres">
      <dgm:prSet presAssocID="{25C94F69-5204-3844-9114-F5F9913B64E5}" presName="text_2" presStyleLbl="node1" presStyleIdx="1" presStyleCnt="3">
        <dgm:presLayoutVars>
          <dgm:bulletEnabled val="1"/>
        </dgm:presLayoutVars>
      </dgm:prSet>
      <dgm:spPr/>
    </dgm:pt>
    <dgm:pt modelId="{03E1CC02-D403-EC49-95D0-EFA03E423C31}" type="pres">
      <dgm:prSet presAssocID="{25C94F69-5204-3844-9114-F5F9913B64E5}" presName="accent_2" presStyleCnt="0"/>
      <dgm:spPr/>
    </dgm:pt>
    <dgm:pt modelId="{0CD6A9AD-552A-3B4F-B01D-F271A7840080}" type="pres">
      <dgm:prSet presAssocID="{25C94F69-5204-3844-9114-F5F9913B64E5}" presName="accentRepeatNode" presStyleLbl="solidFgAcc1" presStyleIdx="1" presStyleCnt="3"/>
      <dgm:spPr/>
    </dgm:pt>
    <dgm:pt modelId="{8EFE03EF-AFB0-BD42-9FEC-C2F0B2DB8123}" type="pres">
      <dgm:prSet presAssocID="{6202814A-41B4-E946-9485-8C5E0ABE23A4}" presName="text_3" presStyleLbl="node1" presStyleIdx="2" presStyleCnt="3">
        <dgm:presLayoutVars>
          <dgm:bulletEnabled val="1"/>
        </dgm:presLayoutVars>
      </dgm:prSet>
      <dgm:spPr/>
    </dgm:pt>
    <dgm:pt modelId="{99392C96-E480-6B45-8C1D-53EE786076FD}" type="pres">
      <dgm:prSet presAssocID="{6202814A-41B4-E946-9485-8C5E0ABE23A4}" presName="accent_3" presStyleCnt="0"/>
      <dgm:spPr/>
    </dgm:pt>
    <dgm:pt modelId="{B37609BA-9FD5-A245-AFEF-2F658205CA4F}" type="pres">
      <dgm:prSet presAssocID="{6202814A-41B4-E946-9485-8C5E0ABE23A4}" presName="accentRepeatNode" presStyleLbl="solidFgAcc1" presStyleIdx="2" presStyleCnt="3"/>
      <dgm:spPr/>
    </dgm:pt>
  </dgm:ptLst>
  <dgm:cxnLst>
    <dgm:cxn modelId="{4387B626-F8C1-EC41-8977-B1FF8A25718A}" type="presOf" srcId="{595F6186-F8D3-5B42-96F9-7DD55265809D}" destId="{C4742643-0C99-E44C-BF04-36F40C9F70F1}" srcOrd="0" destOrd="0" presId="urn:microsoft.com/office/officeart/2008/layout/VerticalCurvedList"/>
    <dgm:cxn modelId="{EC6EA86F-7E56-274D-AA58-2057FE634C40}" type="presOf" srcId="{6202814A-41B4-E946-9485-8C5E0ABE23A4}" destId="{8EFE03EF-AFB0-BD42-9FEC-C2F0B2DB8123}" srcOrd="0" destOrd="0" presId="urn:microsoft.com/office/officeart/2008/layout/VerticalCurvedList"/>
    <dgm:cxn modelId="{AC713A7E-6A9E-FE4C-8CF3-2C3A2E228FA3}" srcId="{54AAAF73-8584-2E48-8A4F-E60F09613B63}" destId="{6202814A-41B4-E946-9485-8C5E0ABE23A4}" srcOrd="2" destOrd="0" parTransId="{A3573BB8-07D0-844D-B070-F4885F9FC133}" sibTransId="{951ABA49-E35D-1A43-BA4F-EDAB96431F2B}"/>
    <dgm:cxn modelId="{4DB160A3-896A-D849-A604-E9327614ED3F}" type="presOf" srcId="{E814D1B0-3184-6F4D-9700-535527BCE819}" destId="{ABF51326-9E39-A34E-8105-BC1FD5AE23B1}" srcOrd="0" destOrd="0" presId="urn:microsoft.com/office/officeart/2008/layout/VerticalCurvedList"/>
    <dgm:cxn modelId="{166A0ABB-43AF-714C-8C14-D6A90A1A1B87}" type="presOf" srcId="{54AAAF73-8584-2E48-8A4F-E60F09613B63}" destId="{D392ADD1-1E47-704F-AF64-13D661CB17E1}" srcOrd="0" destOrd="0" presId="urn:microsoft.com/office/officeart/2008/layout/VerticalCurvedList"/>
    <dgm:cxn modelId="{685371BB-4AED-2147-A5E3-5BFE77CCF2B4}" srcId="{54AAAF73-8584-2E48-8A4F-E60F09613B63}" destId="{25C94F69-5204-3844-9114-F5F9913B64E5}" srcOrd="1" destOrd="0" parTransId="{3D08E8C9-8711-0742-8A75-CA10234AE044}" sibTransId="{7E34899E-D46A-0541-9175-950AC6070BDE}"/>
    <dgm:cxn modelId="{6629B1BF-70A9-B84C-9A98-DAC33B923EFC}" type="presOf" srcId="{25C94F69-5204-3844-9114-F5F9913B64E5}" destId="{E78C616F-6A42-8D46-A76F-E24A3EAF0297}" srcOrd="0" destOrd="0" presId="urn:microsoft.com/office/officeart/2008/layout/VerticalCurvedList"/>
    <dgm:cxn modelId="{762C31E5-9062-E24A-A195-6D0DA5EF5A0B}" srcId="{54AAAF73-8584-2E48-8A4F-E60F09613B63}" destId="{E814D1B0-3184-6F4D-9700-535527BCE819}" srcOrd="0" destOrd="0" parTransId="{1864DE79-2141-8240-85C3-C2BC4960D7B7}" sibTransId="{595F6186-F8D3-5B42-96F9-7DD55265809D}"/>
    <dgm:cxn modelId="{67BC0DF8-3C72-EE49-A586-A8905E0E7D7C}" type="presParOf" srcId="{D392ADD1-1E47-704F-AF64-13D661CB17E1}" destId="{F7DA1180-0280-5B4C-8B3E-88F55A0782E9}" srcOrd="0" destOrd="0" presId="urn:microsoft.com/office/officeart/2008/layout/VerticalCurvedList"/>
    <dgm:cxn modelId="{691DD897-E9E4-464B-AABC-D7E222B5A53F}" type="presParOf" srcId="{F7DA1180-0280-5B4C-8B3E-88F55A0782E9}" destId="{80DB3BDB-15B7-5342-9719-0364EE16B1B7}" srcOrd="0" destOrd="0" presId="urn:microsoft.com/office/officeart/2008/layout/VerticalCurvedList"/>
    <dgm:cxn modelId="{45027E64-3820-A347-BD1B-F5611F3ACF6D}" type="presParOf" srcId="{80DB3BDB-15B7-5342-9719-0364EE16B1B7}" destId="{8C49B93A-1A53-7343-A437-4EECA8F60A32}" srcOrd="0" destOrd="0" presId="urn:microsoft.com/office/officeart/2008/layout/VerticalCurvedList"/>
    <dgm:cxn modelId="{40B13634-CFC2-6A4C-B55C-3CD0C6287BB2}" type="presParOf" srcId="{80DB3BDB-15B7-5342-9719-0364EE16B1B7}" destId="{C4742643-0C99-E44C-BF04-36F40C9F70F1}" srcOrd="1" destOrd="0" presId="urn:microsoft.com/office/officeart/2008/layout/VerticalCurvedList"/>
    <dgm:cxn modelId="{E6BFCC4B-9BE2-CC46-8775-E0C041755FE3}" type="presParOf" srcId="{80DB3BDB-15B7-5342-9719-0364EE16B1B7}" destId="{16A9F285-A1D5-BB48-AD5F-0DC4FA44E1C3}" srcOrd="2" destOrd="0" presId="urn:microsoft.com/office/officeart/2008/layout/VerticalCurvedList"/>
    <dgm:cxn modelId="{B1D2326A-C011-CA43-8E4B-27FFD32CBA55}" type="presParOf" srcId="{80DB3BDB-15B7-5342-9719-0364EE16B1B7}" destId="{6CCB8C7C-83AA-C144-A65E-ED7EF3D105DC}" srcOrd="3" destOrd="0" presId="urn:microsoft.com/office/officeart/2008/layout/VerticalCurvedList"/>
    <dgm:cxn modelId="{90DEFE9B-16B9-BF4F-9D71-97697F7DD2C7}" type="presParOf" srcId="{F7DA1180-0280-5B4C-8B3E-88F55A0782E9}" destId="{ABF51326-9E39-A34E-8105-BC1FD5AE23B1}" srcOrd="1" destOrd="0" presId="urn:microsoft.com/office/officeart/2008/layout/VerticalCurvedList"/>
    <dgm:cxn modelId="{98E7A7C5-3F44-7143-A68D-115D413AB0CC}" type="presParOf" srcId="{F7DA1180-0280-5B4C-8B3E-88F55A0782E9}" destId="{9AD88363-7F2C-AF4E-AA5D-E2ADFD088E64}" srcOrd="2" destOrd="0" presId="urn:microsoft.com/office/officeart/2008/layout/VerticalCurvedList"/>
    <dgm:cxn modelId="{0B3FFC84-33DB-6A4E-AD74-AE53D25C52EB}" type="presParOf" srcId="{9AD88363-7F2C-AF4E-AA5D-E2ADFD088E64}" destId="{CCB845B2-FF8B-C144-B102-AD41E30367C2}" srcOrd="0" destOrd="0" presId="urn:microsoft.com/office/officeart/2008/layout/VerticalCurvedList"/>
    <dgm:cxn modelId="{B5824F05-0F2B-2546-8AD8-7423F637C104}" type="presParOf" srcId="{F7DA1180-0280-5B4C-8B3E-88F55A0782E9}" destId="{E78C616F-6A42-8D46-A76F-E24A3EAF0297}" srcOrd="3" destOrd="0" presId="urn:microsoft.com/office/officeart/2008/layout/VerticalCurvedList"/>
    <dgm:cxn modelId="{7B3B7318-F3A5-074A-8AFD-F8A86DFB4FB6}" type="presParOf" srcId="{F7DA1180-0280-5B4C-8B3E-88F55A0782E9}" destId="{03E1CC02-D403-EC49-95D0-EFA03E423C31}" srcOrd="4" destOrd="0" presId="urn:microsoft.com/office/officeart/2008/layout/VerticalCurvedList"/>
    <dgm:cxn modelId="{EB156253-CF4C-AD4D-BA50-4C2941DEE6AC}" type="presParOf" srcId="{03E1CC02-D403-EC49-95D0-EFA03E423C31}" destId="{0CD6A9AD-552A-3B4F-B01D-F271A7840080}" srcOrd="0" destOrd="0" presId="urn:microsoft.com/office/officeart/2008/layout/VerticalCurvedList"/>
    <dgm:cxn modelId="{C7BF67D8-1C06-0441-828C-3F8C07934A64}" type="presParOf" srcId="{F7DA1180-0280-5B4C-8B3E-88F55A0782E9}" destId="{8EFE03EF-AFB0-BD42-9FEC-C2F0B2DB8123}" srcOrd="5" destOrd="0" presId="urn:microsoft.com/office/officeart/2008/layout/VerticalCurvedList"/>
    <dgm:cxn modelId="{CD6AC647-C1D4-8D42-9886-4D086767CD0A}" type="presParOf" srcId="{F7DA1180-0280-5B4C-8B3E-88F55A0782E9}" destId="{99392C96-E480-6B45-8C1D-53EE786076FD}" srcOrd="6" destOrd="0" presId="urn:microsoft.com/office/officeart/2008/layout/VerticalCurvedList"/>
    <dgm:cxn modelId="{9F7D5593-7797-D64D-BB76-D9C7E53D3103}" type="presParOf" srcId="{99392C96-E480-6B45-8C1D-53EE786076FD}" destId="{B37609BA-9FD5-A245-AFEF-2F658205CA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42643-0C99-E44C-BF04-36F40C9F70F1}">
      <dsp:nvSpPr>
        <dsp:cNvPr id="0" name=""/>
        <dsp:cNvSpPr/>
      </dsp:nvSpPr>
      <dsp:spPr>
        <a:xfrm>
          <a:off x="-5598583" y="-857213"/>
          <a:ext cx="6666829" cy="6666829"/>
        </a:xfrm>
        <a:prstGeom prst="blockArc">
          <a:avLst>
            <a:gd name="adj1" fmla="val 18900000"/>
            <a:gd name="adj2" fmla="val 2700000"/>
            <a:gd name="adj3" fmla="val 324"/>
          </a:avLst>
        </a:prstGeom>
        <a:noFill/>
        <a:ln w="1905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F51326-9E39-A34E-8105-BC1FD5AE23B1}">
      <dsp:nvSpPr>
        <dsp:cNvPr id="0" name=""/>
        <dsp:cNvSpPr/>
      </dsp:nvSpPr>
      <dsp:spPr>
        <a:xfrm>
          <a:off x="687393" y="495240"/>
          <a:ext cx="7270663" cy="990480"/>
        </a:xfrm>
        <a:prstGeom prst="rect">
          <a:avLst/>
        </a:prstGeom>
        <a:solidFill>
          <a:schemeClr val="accent1">
            <a:shade val="80000"/>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8619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Przywitanie</a:t>
          </a:r>
          <a:r>
            <a:rPr lang="en-US" sz="2000" kern="1200" dirty="0"/>
            <a:t> (5min ) – </a:t>
          </a:r>
          <a:r>
            <a:rPr lang="en-US" sz="2000" b="0" kern="1200" dirty="0"/>
            <a:t>Artur</a:t>
          </a:r>
        </a:p>
      </dsp:txBody>
      <dsp:txXfrm>
        <a:off x="687393" y="495240"/>
        <a:ext cx="7270663" cy="990480"/>
      </dsp:txXfrm>
    </dsp:sp>
    <dsp:sp modelId="{CCB845B2-FF8B-C144-B102-AD41E30367C2}">
      <dsp:nvSpPr>
        <dsp:cNvPr id="0" name=""/>
        <dsp:cNvSpPr/>
      </dsp:nvSpPr>
      <dsp:spPr>
        <a:xfrm>
          <a:off x="68343" y="371430"/>
          <a:ext cx="1238100" cy="1238100"/>
        </a:xfrm>
        <a:prstGeom prst="ellipse">
          <a:avLst/>
        </a:prstGeom>
        <a:solidFill>
          <a:schemeClr val="lt1">
            <a:hueOff val="0"/>
            <a:satOff val="0"/>
            <a:lumOff val="0"/>
            <a:alphaOff val="0"/>
          </a:schemeClr>
        </a:solidFill>
        <a:ln w="10000" cap="flat" cmpd="sng" algn="ctr">
          <a:solidFill>
            <a:schemeClr val="accent1">
              <a:shade val="80000"/>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E78C616F-6A42-8D46-A76F-E24A3EAF0297}">
      <dsp:nvSpPr>
        <dsp:cNvPr id="0" name=""/>
        <dsp:cNvSpPr/>
      </dsp:nvSpPr>
      <dsp:spPr>
        <a:xfrm>
          <a:off x="1047433" y="1980961"/>
          <a:ext cx="6910623" cy="990480"/>
        </a:xfrm>
        <a:prstGeom prst="rect">
          <a:avLst/>
        </a:prstGeom>
        <a:solidFill>
          <a:schemeClr val="accent1">
            <a:shade val="80000"/>
            <a:hueOff val="-296828"/>
            <a:satOff val="-8903"/>
            <a:lumOff val="1726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296828"/>
              <a:satOff val="-8903"/>
              <a:lumOff val="1726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8619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Wykład</a:t>
          </a:r>
          <a:r>
            <a:rPr lang="en-US" sz="2000" kern="1200" dirty="0"/>
            <a:t>  (80 min) – </a:t>
          </a:r>
          <a:r>
            <a:rPr lang="en-US" sz="2000" kern="1200" dirty="0" err="1"/>
            <a:t>Arek</a:t>
          </a:r>
          <a:endParaRPr lang="en-US" sz="2000" kern="1200" dirty="0"/>
        </a:p>
      </dsp:txBody>
      <dsp:txXfrm>
        <a:off x="1047433" y="1980961"/>
        <a:ext cx="6910623" cy="990480"/>
      </dsp:txXfrm>
    </dsp:sp>
    <dsp:sp modelId="{0CD6A9AD-552A-3B4F-B01D-F271A7840080}">
      <dsp:nvSpPr>
        <dsp:cNvPr id="0" name=""/>
        <dsp:cNvSpPr/>
      </dsp:nvSpPr>
      <dsp:spPr>
        <a:xfrm>
          <a:off x="428382" y="1857151"/>
          <a:ext cx="1238100" cy="1238100"/>
        </a:xfrm>
        <a:prstGeom prst="ellipse">
          <a:avLst/>
        </a:prstGeom>
        <a:solidFill>
          <a:schemeClr val="lt1">
            <a:hueOff val="0"/>
            <a:satOff val="0"/>
            <a:lumOff val="0"/>
            <a:alphaOff val="0"/>
          </a:schemeClr>
        </a:solidFill>
        <a:ln w="10000" cap="flat" cmpd="sng" algn="ctr">
          <a:solidFill>
            <a:schemeClr val="accent1">
              <a:shade val="80000"/>
              <a:hueOff val="-296828"/>
              <a:satOff val="-8903"/>
              <a:lumOff val="1726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8EFE03EF-AFB0-BD42-9FEC-C2F0B2DB8123}">
      <dsp:nvSpPr>
        <dsp:cNvPr id="0" name=""/>
        <dsp:cNvSpPr/>
      </dsp:nvSpPr>
      <dsp:spPr>
        <a:xfrm>
          <a:off x="687393" y="3466682"/>
          <a:ext cx="7270663" cy="990480"/>
        </a:xfrm>
        <a:prstGeom prst="rect">
          <a:avLst/>
        </a:prstGeom>
        <a:solidFill>
          <a:schemeClr val="accent1">
            <a:shade val="80000"/>
            <a:hueOff val="-593657"/>
            <a:satOff val="-17806"/>
            <a:lumOff val="34521"/>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593657"/>
              <a:satOff val="-17806"/>
              <a:lumOff val="34521"/>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86194" tIns="50800" rIns="50800" bIns="50800" numCol="1" spcCol="1270" anchor="ctr" anchorCtr="0">
          <a:noAutofit/>
        </a:bodyPr>
        <a:lstStyle/>
        <a:p>
          <a:pPr marL="0" lvl="0" indent="0" algn="l" defTabSz="889000" rtl="0">
            <a:lnSpc>
              <a:spcPct val="90000"/>
            </a:lnSpc>
            <a:spcBef>
              <a:spcPct val="0"/>
            </a:spcBef>
            <a:spcAft>
              <a:spcPct val="35000"/>
            </a:spcAft>
            <a:buNone/>
          </a:pPr>
          <a:r>
            <a:rPr lang="en-US" sz="2000" kern="1200" dirty="0"/>
            <a:t>Q&amp;A</a:t>
          </a:r>
          <a:r>
            <a:rPr lang="en-US" sz="2000" kern="1200" dirty="0">
              <a:latin typeface="Arial"/>
            </a:rPr>
            <a:t> </a:t>
          </a:r>
          <a:endParaRPr lang="en-US" sz="2000" kern="1200" dirty="0"/>
        </a:p>
      </dsp:txBody>
      <dsp:txXfrm>
        <a:off x="687393" y="3466682"/>
        <a:ext cx="7270663" cy="990480"/>
      </dsp:txXfrm>
    </dsp:sp>
    <dsp:sp modelId="{B37609BA-9FD5-A245-AFEF-2F658205CA4F}">
      <dsp:nvSpPr>
        <dsp:cNvPr id="0" name=""/>
        <dsp:cNvSpPr/>
      </dsp:nvSpPr>
      <dsp:spPr>
        <a:xfrm>
          <a:off x="68343" y="3342872"/>
          <a:ext cx="1238100" cy="1238100"/>
        </a:xfrm>
        <a:prstGeom prst="ellipse">
          <a:avLst/>
        </a:prstGeom>
        <a:solidFill>
          <a:schemeClr val="lt1">
            <a:hueOff val="0"/>
            <a:satOff val="0"/>
            <a:lumOff val="0"/>
            <a:alphaOff val="0"/>
          </a:schemeClr>
        </a:solidFill>
        <a:ln w="10000" cap="flat" cmpd="sng" algn="ctr">
          <a:solidFill>
            <a:schemeClr val="accent1">
              <a:shade val="80000"/>
              <a:hueOff val="-593657"/>
              <a:satOff val="-17806"/>
              <a:lumOff val="34521"/>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3128430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210087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2487652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3101716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a:p>
        </p:txBody>
      </p:sp>
    </p:spTree>
    <p:extLst>
      <p:ext uri="{BB962C8B-B14F-4D97-AF65-F5344CB8AC3E}">
        <p14:creationId xmlns:p14="http://schemas.microsoft.com/office/powerpoint/2010/main" val="99062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a:p>
        </p:txBody>
      </p:sp>
    </p:spTree>
    <p:extLst>
      <p:ext uri="{BB962C8B-B14F-4D97-AF65-F5344CB8AC3E}">
        <p14:creationId xmlns:p14="http://schemas.microsoft.com/office/powerpoint/2010/main" val="400131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a:p>
        </p:txBody>
      </p:sp>
    </p:spTree>
    <p:extLst>
      <p:ext uri="{BB962C8B-B14F-4D97-AF65-F5344CB8AC3E}">
        <p14:creationId xmlns:p14="http://schemas.microsoft.com/office/powerpoint/2010/main" val="113529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20</a:t>
            </a:fld>
            <a:endParaRPr lang="de-DE"/>
          </a:p>
        </p:txBody>
      </p:sp>
    </p:spTree>
    <p:extLst>
      <p:ext uri="{BB962C8B-B14F-4D97-AF65-F5344CB8AC3E}">
        <p14:creationId xmlns:p14="http://schemas.microsoft.com/office/powerpoint/2010/main" val="426687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22</a:t>
            </a:fld>
            <a:endParaRPr lang="de-DE"/>
          </a:p>
        </p:txBody>
      </p:sp>
    </p:spTree>
    <p:extLst>
      <p:ext uri="{BB962C8B-B14F-4D97-AF65-F5344CB8AC3E}">
        <p14:creationId xmlns:p14="http://schemas.microsoft.com/office/powerpoint/2010/main" val="2990403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23</a:t>
            </a:fld>
            <a:endParaRPr lang="de-DE"/>
          </a:p>
        </p:txBody>
      </p:sp>
    </p:spTree>
    <p:extLst>
      <p:ext uri="{BB962C8B-B14F-4D97-AF65-F5344CB8AC3E}">
        <p14:creationId xmlns:p14="http://schemas.microsoft.com/office/powerpoint/2010/main" val="47964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24</a:t>
            </a:fld>
            <a:endParaRPr lang="de-DE"/>
          </a:p>
        </p:txBody>
      </p:sp>
    </p:spTree>
    <p:extLst>
      <p:ext uri="{BB962C8B-B14F-4D97-AF65-F5344CB8AC3E}">
        <p14:creationId xmlns:p14="http://schemas.microsoft.com/office/powerpoint/2010/main" val="120344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25</a:t>
            </a:fld>
            <a:endParaRPr lang="de-DE"/>
          </a:p>
        </p:txBody>
      </p:sp>
    </p:spTree>
    <p:extLst>
      <p:ext uri="{BB962C8B-B14F-4D97-AF65-F5344CB8AC3E}">
        <p14:creationId xmlns:p14="http://schemas.microsoft.com/office/powerpoint/2010/main" val="3739453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26</a:t>
            </a:fld>
            <a:endParaRPr lang="de-DE"/>
          </a:p>
        </p:txBody>
      </p:sp>
    </p:spTree>
    <p:extLst>
      <p:ext uri="{BB962C8B-B14F-4D97-AF65-F5344CB8AC3E}">
        <p14:creationId xmlns:p14="http://schemas.microsoft.com/office/powerpoint/2010/main" val="3909746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27</a:t>
            </a:fld>
            <a:endParaRPr lang="de-DE"/>
          </a:p>
        </p:txBody>
      </p:sp>
    </p:spTree>
    <p:extLst>
      <p:ext uri="{BB962C8B-B14F-4D97-AF65-F5344CB8AC3E}">
        <p14:creationId xmlns:p14="http://schemas.microsoft.com/office/powerpoint/2010/main" val="1076578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28</a:t>
            </a:fld>
            <a:endParaRPr lang="de-DE"/>
          </a:p>
        </p:txBody>
      </p:sp>
    </p:spTree>
    <p:extLst>
      <p:ext uri="{BB962C8B-B14F-4D97-AF65-F5344CB8AC3E}">
        <p14:creationId xmlns:p14="http://schemas.microsoft.com/office/powerpoint/2010/main" val="1141621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21798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solidFill>
                <a:srgbClr val="FFFFFF"/>
              </a:solidFill>
            </a:endParaRPr>
          </a:p>
          <a:p>
            <a:endParaRPr lang="pl-PL"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706083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3358929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150027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362532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2042683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28544167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28401980"/>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a:t>
            </a:r>
          </a:p>
        </p:txBody>
      </p:sp>
    </p:spTree>
    <p:extLst>
      <p:ext uri="{BB962C8B-B14F-4D97-AF65-F5344CB8AC3E}">
        <p14:creationId xmlns:p14="http://schemas.microsoft.com/office/powerpoint/2010/main" val="30188748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https://www.sap.com/copyright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https://www.sap.com/corporate/de/legal/copyright.html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tiff"/><Relationship Id="rId10" Type="http://schemas.openxmlformats.org/officeDocument/2006/relationships/image" Target="../media/image43.tiff"/><Relationship Id="rId4" Type="http://schemas.openxmlformats.org/officeDocument/2006/relationships/image" Target="../media/image37.tiff"/><Relationship Id="rId9" Type="http://schemas.openxmlformats.org/officeDocument/2006/relationships/image" Target="../media/image42.tiff"/></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13.tiff"/><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hyperlink" Target="https://www.facebook.com/Hack.your.Career/" TargetMode="External"/><Relationship Id="rId3" Type="http://schemas.openxmlformats.org/officeDocument/2006/relationships/image" Target="../media/image6.jpeg"/><Relationship Id="rId7" Type="http://schemas.openxmlformats.org/officeDocument/2006/relationships/hyperlink" Target="https://hackyourcareer.github.io/"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hyperlink" Target="https://url.sap/3vywdy" TargetMode="External"/><Relationship Id="rId5" Type="http://schemas.openxmlformats.org/officeDocument/2006/relationships/hyperlink" Target="https://url.sap/t3ksa7" TargetMode="External"/><Relationship Id="rId4" Type="http://schemas.openxmlformats.org/officeDocument/2006/relationships/hyperlink" Target="https://jobs.sap.com/search/?locationsearch=gliwic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hyperlink" Target="https://www.facebook.com/Hack.your.Career/" TargetMode="External"/><Relationship Id="rId3" Type="http://schemas.openxmlformats.org/officeDocument/2006/relationships/image" Target="../media/image6.jpeg"/><Relationship Id="rId7" Type="http://schemas.openxmlformats.org/officeDocument/2006/relationships/hyperlink" Target="https://hackyourcareer.github.io/"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hyperlink" Target="https://url.sap/3vywdy" TargetMode="External"/><Relationship Id="rId5" Type="http://schemas.openxmlformats.org/officeDocument/2006/relationships/hyperlink" Target="https://url.sap/t3ksa7" TargetMode="External"/><Relationship Id="rId4" Type="http://schemas.openxmlformats.org/officeDocument/2006/relationships/hyperlink" Target="https://jobs.sap.com/search/?locationsearch=gliwi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13.tif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Cloud_computing"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p:txBody>
          <a:bodyPr/>
          <a:lstStyle/>
          <a:p>
            <a:r>
              <a:rPr lang="en-US" dirty="0"/>
              <a:t>Arkadiusz </a:t>
            </a:r>
            <a:r>
              <a:rPr lang="en-US" dirty="0" err="1"/>
              <a:t>Galwas</a:t>
            </a:r>
            <a:r>
              <a:rPr lang="en-US" dirty="0"/>
              <a:t>, SAP</a:t>
            </a:r>
          </a:p>
          <a:p>
            <a:r>
              <a:rPr lang="en-US" dirty="0"/>
              <a:t>3 </a:t>
            </a:r>
            <a:r>
              <a:rPr lang="en-US" dirty="0" err="1"/>
              <a:t>listopada</a:t>
            </a:r>
            <a:r>
              <a:rPr lang="en-US" dirty="0"/>
              <a:t>, 20</a:t>
            </a:r>
            <a:r>
              <a:rPr lang="pl-PL" dirty="0"/>
              <a:t>20</a:t>
            </a:r>
            <a:endParaRPr lang="en-US" dirty="0"/>
          </a:p>
        </p:txBody>
      </p:sp>
      <p:sp>
        <p:nvSpPr>
          <p:cNvPr id="4" name="Title"/>
          <p:cNvSpPr>
            <a:spLocks noGrp="1"/>
          </p:cNvSpPr>
          <p:nvPr>
            <p:ph type="title"/>
          </p:nvPr>
        </p:nvSpPr>
        <p:spPr>
          <a:xfrm>
            <a:off x="288000" y="2706317"/>
            <a:ext cx="7049501" cy="997196"/>
          </a:xfrm>
        </p:spPr>
        <p:txBody>
          <a:bodyPr/>
          <a:lstStyle/>
          <a:p>
            <a:r>
              <a:rPr lang="en-US" dirty="0" err="1"/>
              <a:t>Język</a:t>
            </a:r>
            <a:r>
              <a:rPr lang="en-US" dirty="0"/>
              <a:t> Go w </a:t>
            </a:r>
            <a:r>
              <a:rPr lang="en-US" dirty="0" err="1"/>
              <a:t>świecie</a:t>
            </a:r>
            <a:br>
              <a:rPr lang="en-US" dirty="0"/>
            </a:br>
            <a:r>
              <a:rPr lang="en-US" dirty="0"/>
              <a:t>Cloud Computing.</a:t>
            </a:r>
            <a:br>
              <a:rPr lang="en-US" dirty="0"/>
            </a:br>
            <a:endParaRPr lang="de-DE" dirty="0">
              <a:solidFill>
                <a:schemeClr val="accent1"/>
              </a:solidFill>
            </a:endParaRPr>
          </a:p>
        </p:txBody>
      </p:sp>
      <p:pic>
        <p:nvPicPr>
          <p:cNvPr id="8" name="Picture 7">
            <a:extLst>
              <a:ext uri="{FF2B5EF4-FFF2-40B4-BE49-F238E27FC236}">
                <a16:creationId xmlns:a16="http://schemas.microsoft.com/office/drawing/2014/main" id="{3542790E-6CF7-498B-B67A-19C65379C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955" y="802194"/>
            <a:ext cx="6738491" cy="4476283"/>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3B62B5-B4BF-2A43-8D71-0A96688F81EA}"/>
              </a:ext>
            </a:extLst>
          </p:cNvPr>
          <p:cNvPicPr>
            <a:picLocks noChangeAspect="1"/>
          </p:cNvPicPr>
          <p:nvPr/>
        </p:nvPicPr>
        <p:blipFill>
          <a:blip r:embed="rId3"/>
          <a:stretch>
            <a:fillRect/>
          </a:stretch>
        </p:blipFill>
        <p:spPr>
          <a:xfrm>
            <a:off x="2128837" y="1098550"/>
            <a:ext cx="7937500" cy="4660900"/>
          </a:xfrm>
          <a:prstGeom prst="rect">
            <a:avLst/>
          </a:prstGeom>
        </p:spPr>
      </p:pic>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3222357"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What is the Cloud?</a:t>
            </a:r>
          </a:p>
        </p:txBody>
      </p:sp>
      <p:pic>
        <p:nvPicPr>
          <p:cNvPr id="15" name="Picture 14">
            <a:extLst>
              <a:ext uri="{FF2B5EF4-FFF2-40B4-BE49-F238E27FC236}">
                <a16:creationId xmlns:a16="http://schemas.microsoft.com/office/drawing/2014/main" id="{AE0E313B-CEDF-C147-877F-90A18E603AC1}"/>
              </a:ext>
            </a:extLst>
          </p:cNvPr>
          <p:cNvPicPr>
            <a:picLocks noChangeAspect="1"/>
          </p:cNvPicPr>
          <p:nvPr/>
        </p:nvPicPr>
        <p:blipFill>
          <a:blip r:embed="rId4"/>
          <a:stretch>
            <a:fillRect/>
          </a:stretch>
        </p:blipFill>
        <p:spPr>
          <a:xfrm>
            <a:off x="2128837" y="1098550"/>
            <a:ext cx="7937500" cy="3441700"/>
          </a:xfrm>
          <a:prstGeom prst="rect">
            <a:avLst/>
          </a:prstGeom>
        </p:spPr>
      </p:pic>
    </p:spTree>
    <p:extLst>
      <p:ext uri="{BB962C8B-B14F-4D97-AF65-F5344CB8AC3E}">
        <p14:creationId xmlns:p14="http://schemas.microsoft.com/office/powerpoint/2010/main" val="427951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3222357"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What is the Cloud?</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585323"/>
          </a:xfrm>
          <a:prstGeom prst="rect">
            <a:avLst/>
          </a:prstGeom>
        </p:spPr>
        <p:txBody>
          <a:bodyPr wrap="square">
            <a:spAutoFit/>
          </a:bodyPr>
          <a:lstStyle/>
          <a:p>
            <a:r>
              <a:rPr lang="en" sz="2400" dirty="0"/>
              <a:t>Benefits of Cloud Computing for software developers:</a:t>
            </a:r>
          </a:p>
          <a:p>
            <a:pPr marL="342900" indent="-342900">
              <a:buFontTx/>
              <a:buChar char="-"/>
            </a:pPr>
            <a:r>
              <a:rPr lang="en" sz="2400" dirty="0"/>
              <a:t>Ability to respond to increasing or decreasing computing resources demand.</a:t>
            </a:r>
          </a:p>
          <a:p>
            <a:pPr marL="342900" indent="-342900">
              <a:buFontTx/>
              <a:buChar char="-"/>
            </a:pPr>
            <a:r>
              <a:rPr lang="en" sz="2400" dirty="0"/>
              <a:t>Computing resources cost proportional to workload size.</a:t>
            </a:r>
          </a:p>
          <a:p>
            <a:pPr marL="342900" indent="-342900">
              <a:buFontTx/>
              <a:buChar char="-"/>
            </a:pPr>
            <a:r>
              <a:rPr lang="en" sz="2400" dirty="0"/>
              <a:t>Lower overall infrastructure maintenance cost.</a:t>
            </a:r>
          </a:p>
          <a:p>
            <a:pPr marL="342900" indent="-342900">
              <a:buFontTx/>
              <a:buChar char="-"/>
            </a:pPr>
            <a:r>
              <a:rPr lang="en" sz="2400" dirty="0"/>
              <a:t>Geographical distribution.</a:t>
            </a:r>
          </a:p>
          <a:p>
            <a:pPr marL="342900" indent="-342900">
              <a:buFontTx/>
              <a:buChar char="-"/>
            </a:pPr>
            <a:endParaRPr lang="en" dirty="0"/>
          </a:p>
          <a:p>
            <a:endParaRPr lang="en" dirty="0"/>
          </a:p>
        </p:txBody>
      </p:sp>
    </p:spTree>
    <p:extLst>
      <p:ext uri="{BB962C8B-B14F-4D97-AF65-F5344CB8AC3E}">
        <p14:creationId xmlns:p14="http://schemas.microsoft.com/office/powerpoint/2010/main" val="53863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1773044" y="2690336"/>
            <a:ext cx="959004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Cloud language requirements</a:t>
            </a:r>
          </a:p>
        </p:txBody>
      </p:sp>
      <p:pic>
        <p:nvPicPr>
          <p:cNvPr id="5122" name="Picture 2" descr="Go/Golang developer profile: Senior Software Engineer - Golang, Backend,  Linux, Kubernetes, SRE">
            <a:extLst>
              <a:ext uri="{FF2B5EF4-FFF2-40B4-BE49-F238E27FC236}">
                <a16:creationId xmlns:a16="http://schemas.microsoft.com/office/drawing/2014/main" id="{39990693-A02A-214B-BAFD-BAD10AEA3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019" y="2690336"/>
            <a:ext cx="3467100" cy="371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67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2D207E4-9B71-DB4A-927D-D395D95D7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9958" y="85261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2C1243E-C8C5-494F-A1E3-C7C135034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11" y="1028244"/>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E53B3B1-2474-4545-81A8-A54E1B77FF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8835" y="2909809"/>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83EA84E-1E50-3449-9BA2-100976137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5934" y="3594101"/>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53F6939-CD75-7047-B832-5D8DD6C9D9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7622" y="4406901"/>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A9087F4-DC06-3A41-AC9E-52BE6BA981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972" y="453390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523916A-6C1A-104E-AC3C-E553DCB67C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42" y="222885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BBA1E64-4868-D644-8C57-B4C29C0238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895" y="85261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FE9C9F4-34F4-E54A-8372-D68C0B8002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0802" y="496700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Top 10 Best Programming Languages for Data Science">
            <a:extLst>
              <a:ext uri="{FF2B5EF4-FFF2-40B4-BE49-F238E27FC236}">
                <a16:creationId xmlns:a16="http://schemas.microsoft.com/office/drawing/2014/main" id="{ECEEB87C-1874-324F-AAF2-42B95A49A3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9043" y="3594101"/>
            <a:ext cx="1764000" cy="1764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rust logo png - /images/rust Lang Ar21 - Rust Programming Language |  #2390920 - Vippng">
            <a:extLst>
              <a:ext uri="{FF2B5EF4-FFF2-40B4-BE49-F238E27FC236}">
                <a16:creationId xmlns:a16="http://schemas.microsoft.com/office/drawing/2014/main" id="{767081FC-1A19-AC41-B344-A89374BF12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4824" y="889844"/>
            <a:ext cx="1764000" cy="1764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4628D3D-4648-6349-A1AC-7D3D6F6FFA93}"/>
              </a:ext>
            </a:extLst>
          </p:cNvPr>
          <p:cNvSpPr/>
          <p:nvPr/>
        </p:nvSpPr>
        <p:spPr>
          <a:xfrm>
            <a:off x="182446" y="172215"/>
            <a:ext cx="10510954"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Which programming language should I use for cloud projects?</a:t>
            </a:r>
          </a:p>
        </p:txBody>
      </p:sp>
      <p:pic>
        <p:nvPicPr>
          <p:cNvPr id="4104" name="Picture 8" descr="Upgrade or Replace. | John travolta, John travolta meme, Pulp fiction">
            <a:extLst>
              <a:ext uri="{FF2B5EF4-FFF2-40B4-BE49-F238E27FC236}">
                <a16:creationId xmlns:a16="http://schemas.microsoft.com/office/drawing/2014/main" id="{3991158E-D826-5340-9866-5B234FB89EC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92488" y="2076450"/>
            <a:ext cx="54102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8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5008102"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Cloud language requirements.</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1938992"/>
          </a:xfrm>
          <a:prstGeom prst="rect">
            <a:avLst/>
          </a:prstGeom>
        </p:spPr>
        <p:txBody>
          <a:bodyPr wrap="square">
            <a:spAutoFit/>
          </a:bodyPr>
          <a:lstStyle/>
          <a:p>
            <a:r>
              <a:rPr lang="pl-PL" sz="2400" dirty="0"/>
              <a:t>The most </a:t>
            </a:r>
            <a:r>
              <a:rPr lang="pl-PL" sz="2400" dirty="0" err="1"/>
              <a:t>important</a:t>
            </a:r>
            <a:r>
              <a:rPr lang="pl-PL" sz="2400" dirty="0"/>
              <a:t> </a:t>
            </a:r>
            <a:r>
              <a:rPr lang="pl-PL" sz="2400" dirty="0" err="1"/>
              <a:t>qualities</a:t>
            </a:r>
            <a:r>
              <a:rPr lang="pl-PL" sz="2400" dirty="0"/>
              <a:t> </a:t>
            </a:r>
            <a:r>
              <a:rPr lang="pl-PL" sz="2400" dirty="0" err="1"/>
              <a:t>include</a:t>
            </a:r>
            <a:r>
              <a:rPr lang="pl-PL" sz="2400" dirty="0"/>
              <a:t>:</a:t>
            </a:r>
          </a:p>
          <a:p>
            <a:pPr marL="342900" indent="-342900">
              <a:buFontTx/>
              <a:buChar char="-"/>
            </a:pPr>
            <a:r>
              <a:rPr lang="pl-PL" sz="2400" dirty="0"/>
              <a:t>Libraries and </a:t>
            </a:r>
            <a:r>
              <a:rPr lang="pl-PL" sz="2400" dirty="0" err="1"/>
              <a:t>tools</a:t>
            </a:r>
            <a:r>
              <a:rPr lang="pl-PL" sz="2400" dirty="0"/>
              <a:t>.</a:t>
            </a:r>
          </a:p>
          <a:p>
            <a:pPr marL="342900" indent="-342900">
              <a:buFontTx/>
              <a:buChar char="-"/>
            </a:pPr>
            <a:r>
              <a:rPr lang="pl-PL" sz="2400" dirty="0"/>
              <a:t>Performance.</a:t>
            </a:r>
          </a:p>
          <a:p>
            <a:pPr marL="342900" indent="-342900">
              <a:buFontTx/>
              <a:buChar char="-"/>
            </a:pPr>
            <a:r>
              <a:rPr lang="pl-PL" sz="2400" dirty="0" err="1"/>
              <a:t>Speed</a:t>
            </a:r>
            <a:r>
              <a:rPr lang="pl-PL" sz="2400" dirty="0"/>
              <a:t> of development.</a:t>
            </a:r>
          </a:p>
          <a:p>
            <a:pPr marL="342900" indent="-342900">
              <a:buFontTx/>
              <a:buChar char="-"/>
            </a:pPr>
            <a:r>
              <a:rPr lang="pl-PL" sz="2400" dirty="0"/>
              <a:t>Resource </a:t>
            </a:r>
            <a:r>
              <a:rPr lang="pl-PL" sz="2400" dirty="0" err="1"/>
              <a:t>utilization</a:t>
            </a:r>
            <a:r>
              <a:rPr lang="pl-PL" sz="2400" dirty="0"/>
              <a:t>.</a:t>
            </a:r>
          </a:p>
        </p:txBody>
      </p:sp>
    </p:spTree>
    <p:extLst>
      <p:ext uri="{BB962C8B-B14F-4D97-AF65-F5344CB8AC3E}">
        <p14:creationId xmlns:p14="http://schemas.microsoft.com/office/powerpoint/2010/main" val="26656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Go features overview</a:t>
            </a:r>
          </a:p>
        </p:txBody>
      </p:sp>
      <p:pic>
        <p:nvPicPr>
          <p:cNvPr id="2060" name="Picture 12" descr="The Go Gopher – LINE stickers | LINE STORE">
            <a:extLst>
              <a:ext uri="{FF2B5EF4-FFF2-40B4-BE49-F238E27FC236}">
                <a16:creationId xmlns:a16="http://schemas.microsoft.com/office/drawing/2014/main" id="{E26B7436-A332-BE4B-9D6F-5EC2AF2D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194" y="342900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8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10202508"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 design philosophy</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677656"/>
          </a:xfrm>
          <a:prstGeom prst="rect">
            <a:avLst/>
          </a:prstGeom>
        </p:spPr>
        <p:txBody>
          <a:bodyPr wrap="square">
            <a:spAutoFit/>
          </a:bodyPr>
          <a:lstStyle/>
          <a:p>
            <a:r>
              <a:rPr lang="en-GB" sz="2400" i="1" dirty="0"/>
              <a:t>The computing landscape today is almost unrelated to the environment in which the languages being used, mostly C++, Java, and Python, had been created. The problems introduced by multicore processors, networked systems, massive computation clusters, and the web programming model were being worked around rather than addressed head-on. </a:t>
            </a:r>
          </a:p>
          <a:p>
            <a:endParaRPr lang="en-GB" sz="2400" i="1" dirty="0"/>
          </a:p>
          <a:p>
            <a:r>
              <a:rPr lang="en-GB" sz="2400" i="1" dirty="0"/>
              <a:t>Rob Pike, Go at Google: Language Design in the Service of Software Engineering</a:t>
            </a:r>
          </a:p>
        </p:txBody>
      </p:sp>
    </p:spTree>
    <p:extLst>
      <p:ext uri="{BB962C8B-B14F-4D97-AF65-F5344CB8AC3E}">
        <p14:creationId xmlns:p14="http://schemas.microsoft.com/office/powerpoint/2010/main" val="117729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631490"/>
          </a:xfrm>
          <a:prstGeom prst="rect">
            <a:avLst/>
          </a:prstGeom>
        </p:spPr>
        <p:txBody>
          <a:bodyPr wrap="square">
            <a:spAutoFit/>
          </a:bodyPr>
          <a:lstStyle/>
          <a:p>
            <a:r>
              <a:rPr lang="en" sz="2400" dirty="0"/>
              <a:t>Go is:</a:t>
            </a:r>
          </a:p>
          <a:p>
            <a:pPr marL="342900" indent="-342900">
              <a:buFontTx/>
              <a:buChar char="-"/>
            </a:pPr>
            <a:r>
              <a:rPr lang="en" sz="2400" dirty="0"/>
              <a:t>Statically typed.</a:t>
            </a:r>
          </a:p>
          <a:p>
            <a:pPr marL="342900" indent="-342900">
              <a:buFontTx/>
              <a:buChar char="-"/>
            </a:pPr>
            <a:r>
              <a:rPr lang="en" sz="2400" dirty="0"/>
              <a:t>Compiled to native code.</a:t>
            </a:r>
          </a:p>
          <a:p>
            <a:pPr marL="342900" indent="-342900">
              <a:buFontTx/>
              <a:buChar char="-"/>
            </a:pPr>
            <a:r>
              <a:rPr lang="en" sz="2400" dirty="0"/>
              <a:t>Multiparadigm (procedural, sort of OOP, elements of FP).</a:t>
            </a:r>
          </a:p>
          <a:p>
            <a:pPr marL="342900" indent="-342900">
              <a:buFontTx/>
              <a:buChar char="-"/>
            </a:pPr>
            <a:r>
              <a:rPr lang="en" sz="2400" dirty="0"/>
              <a:t>Easy to learn. </a:t>
            </a:r>
          </a:p>
          <a:p>
            <a:pPr marL="342900" indent="-342900">
              <a:buFontTx/>
              <a:buChar char="-"/>
            </a:pPr>
            <a:endParaRPr lang="en" sz="2400" dirty="0"/>
          </a:p>
          <a:p>
            <a:endParaRPr lang="en" dirty="0"/>
          </a:p>
        </p:txBody>
      </p:sp>
    </p:spTree>
    <p:extLst>
      <p:ext uri="{BB962C8B-B14F-4D97-AF65-F5344CB8AC3E}">
        <p14:creationId xmlns:p14="http://schemas.microsoft.com/office/powerpoint/2010/main" val="263687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3000821"/>
          </a:xfrm>
          <a:prstGeom prst="rect">
            <a:avLst/>
          </a:prstGeom>
        </p:spPr>
        <p:txBody>
          <a:bodyPr wrap="square">
            <a:spAutoFit/>
          </a:bodyPr>
          <a:lstStyle/>
          <a:p>
            <a:r>
              <a:rPr lang="en" sz="2400" dirty="0"/>
              <a:t>Go has:</a:t>
            </a:r>
          </a:p>
          <a:p>
            <a:pPr marL="342900" indent="-342900">
              <a:buFontTx/>
              <a:buChar char="-"/>
            </a:pPr>
            <a:r>
              <a:rPr lang="en" sz="2400" dirty="0"/>
              <a:t>Automatic memory management.</a:t>
            </a:r>
          </a:p>
          <a:p>
            <a:pPr marL="342900" indent="-342900">
              <a:buFontTx/>
              <a:buChar char="-"/>
            </a:pPr>
            <a:r>
              <a:rPr lang="en" sz="2400" dirty="0"/>
              <a:t>Concurrency mechanisms built-in.</a:t>
            </a:r>
          </a:p>
          <a:p>
            <a:pPr marL="342900" indent="-342900">
              <a:buFontTx/>
              <a:buChar char="-"/>
            </a:pPr>
            <a:r>
              <a:rPr lang="en" sz="2400" dirty="0"/>
              <a:t>Rich standard library and tooling.</a:t>
            </a:r>
          </a:p>
          <a:p>
            <a:pPr marL="342900" indent="-342900">
              <a:buFontTx/>
              <a:buChar char="-"/>
            </a:pPr>
            <a:r>
              <a:rPr lang="en" sz="2400" dirty="0"/>
              <a:t>Large ecosystem of Open Source libraries.</a:t>
            </a:r>
          </a:p>
          <a:p>
            <a:pPr marL="342900" indent="-342900">
              <a:buFontTx/>
              <a:buChar char="-"/>
            </a:pPr>
            <a:endParaRPr lang="en" sz="2400" dirty="0"/>
          </a:p>
          <a:p>
            <a:pPr marL="342900" indent="-342900">
              <a:buFontTx/>
              <a:buChar char="-"/>
            </a:pPr>
            <a:endParaRPr lang="en" sz="2400" dirty="0"/>
          </a:p>
          <a:p>
            <a:endParaRPr lang="en" dirty="0"/>
          </a:p>
        </p:txBody>
      </p:sp>
    </p:spTree>
    <p:extLst>
      <p:ext uri="{BB962C8B-B14F-4D97-AF65-F5344CB8AC3E}">
        <p14:creationId xmlns:p14="http://schemas.microsoft.com/office/powerpoint/2010/main" val="89955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2262158"/>
          </a:xfrm>
          <a:prstGeom prst="rect">
            <a:avLst/>
          </a:prstGeom>
        </p:spPr>
        <p:txBody>
          <a:bodyPr wrap="square">
            <a:spAutoFit/>
          </a:bodyPr>
          <a:lstStyle/>
          <a:p>
            <a:r>
              <a:rPr lang="en" sz="2400" dirty="0"/>
              <a:t>What Go lacks:</a:t>
            </a:r>
          </a:p>
          <a:p>
            <a:pPr marL="342900" indent="-342900">
              <a:buFontTx/>
              <a:buChar char="-"/>
            </a:pPr>
            <a:r>
              <a:rPr lang="en" sz="2400" dirty="0"/>
              <a:t>Classes</a:t>
            </a:r>
          </a:p>
          <a:p>
            <a:pPr marL="342900" indent="-342900">
              <a:buFontTx/>
              <a:buChar char="-"/>
            </a:pPr>
            <a:r>
              <a:rPr lang="en" sz="2400" dirty="0"/>
              <a:t>Inheritance</a:t>
            </a:r>
          </a:p>
          <a:p>
            <a:pPr marL="342900" indent="-342900">
              <a:buFontTx/>
              <a:buChar char="-"/>
            </a:pPr>
            <a:r>
              <a:rPr lang="en" sz="2400" dirty="0"/>
              <a:t>Generics</a:t>
            </a:r>
          </a:p>
          <a:p>
            <a:pPr marL="342900" indent="-342900">
              <a:buFontTx/>
              <a:buChar char="-"/>
            </a:pPr>
            <a:r>
              <a:rPr lang="en" sz="2400" dirty="0"/>
              <a:t>Exceptions handling</a:t>
            </a:r>
          </a:p>
          <a:p>
            <a:endParaRPr lang="en" dirty="0"/>
          </a:p>
        </p:txBody>
      </p:sp>
      <p:pic>
        <p:nvPicPr>
          <p:cNvPr id="1026" name="Picture 2" descr="Copypasting &quot;if err!= nil {return err;} everywhere : golang">
            <a:extLst>
              <a:ext uri="{FF2B5EF4-FFF2-40B4-BE49-F238E27FC236}">
                <a16:creationId xmlns:a16="http://schemas.microsoft.com/office/drawing/2014/main" id="{FCFDF6C3-28A5-2E45-99D0-A3410AB32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791" y="1796721"/>
            <a:ext cx="4889500" cy="3035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F49188-6AA3-1241-A438-0D9983077E43}"/>
              </a:ext>
            </a:extLst>
          </p:cNvPr>
          <p:cNvSpPr txBox="1"/>
          <p:nvPr/>
        </p:nvSpPr>
        <p:spPr>
          <a:xfrm flipH="1">
            <a:off x="660464" y="3467100"/>
            <a:ext cx="5437122"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kern="0" dirty="0">
                <a:ea typeface="Arial Unicode MS" pitchFamily="34" charset="-128"/>
                <a:cs typeface="Arial Unicode MS" pitchFamily="34" charset="-128"/>
              </a:rPr>
              <a:t>No exceptions???</a:t>
            </a:r>
          </a:p>
        </p:txBody>
      </p:sp>
      <p:sp>
        <p:nvSpPr>
          <p:cNvPr id="4" name="TextBox 3">
            <a:extLst>
              <a:ext uri="{FF2B5EF4-FFF2-40B4-BE49-F238E27FC236}">
                <a16:creationId xmlns:a16="http://schemas.microsoft.com/office/drawing/2014/main" id="{D37C9CBC-F7FF-884F-969B-B4020DDDBCA0}"/>
              </a:ext>
            </a:extLst>
          </p:cNvPr>
          <p:cNvSpPr txBox="1"/>
          <p:nvPr/>
        </p:nvSpPr>
        <p:spPr>
          <a:xfrm flipH="1">
            <a:off x="5615050" y="1396223"/>
            <a:ext cx="1714435"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kern="0" dirty="0">
                <a:ea typeface="Arial Unicode MS" pitchFamily="34" charset="-128"/>
                <a:cs typeface="Arial Unicode MS" pitchFamily="34" charset="-128"/>
              </a:rPr>
              <a:t>Yep.</a:t>
            </a:r>
            <a:endParaRPr lang="en-US" sz="1800" kern="0" dirty="0">
              <a:ea typeface="Arial Unicode MS" pitchFamily="34" charset="-128"/>
              <a:cs typeface="Arial Unicode MS" pitchFamily="34" charset="-128"/>
            </a:endParaRPr>
          </a:p>
        </p:txBody>
      </p:sp>
      <p:pic>
        <p:nvPicPr>
          <p:cNvPr id="6" name="Picture 2" descr="seriously? - Sarcastic Nicholas Cage | Make a Meme">
            <a:extLst>
              <a:ext uri="{FF2B5EF4-FFF2-40B4-BE49-F238E27FC236}">
                <a16:creationId xmlns:a16="http://schemas.microsoft.com/office/drawing/2014/main" id="{0D30B9E9-48EA-314D-8754-A18316A78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19" y="3836432"/>
            <a:ext cx="4457700" cy="252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1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8A8D5B-EBF4-4AF8-811C-7DCF0A73776F}"/>
              </a:ext>
            </a:extLst>
          </p:cNvPr>
          <p:cNvSpPr>
            <a:spLocks noGrp="1"/>
          </p:cNvSpPr>
          <p:nvPr>
            <p:ph type="title"/>
          </p:nvPr>
        </p:nvSpPr>
        <p:spPr>
          <a:xfrm>
            <a:off x="259095" y="284721"/>
            <a:ext cx="11163700" cy="756000"/>
          </a:xfrm>
        </p:spPr>
        <p:txBody>
          <a:bodyPr/>
          <a:lstStyle/>
          <a:p>
            <a:r>
              <a:rPr lang="en-US">
                <a:cs typeface="Arial"/>
              </a:rPr>
              <a:t>Agenda</a:t>
            </a:r>
          </a:p>
        </p:txBody>
      </p:sp>
      <p:graphicFrame>
        <p:nvGraphicFramePr>
          <p:cNvPr id="7" name="Diagram 6">
            <a:extLst>
              <a:ext uri="{FF2B5EF4-FFF2-40B4-BE49-F238E27FC236}">
                <a16:creationId xmlns:a16="http://schemas.microsoft.com/office/drawing/2014/main" id="{DEBC5E2D-956F-4232-B8FA-E0B46C2D0299}"/>
              </a:ext>
            </a:extLst>
          </p:cNvPr>
          <p:cNvGraphicFramePr/>
          <p:nvPr>
            <p:extLst>
              <p:ext uri="{D42A27DB-BD31-4B8C-83A1-F6EECF244321}">
                <p14:modId xmlns:p14="http://schemas.microsoft.com/office/powerpoint/2010/main" val="3811253499"/>
              </p:ext>
            </p:extLst>
          </p:nvPr>
        </p:nvGraphicFramePr>
        <p:xfrm>
          <a:off x="1690434" y="1040721"/>
          <a:ext cx="8026400" cy="4952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EFD9870A-AF1E-4777-ABAC-CA3BCA9BB2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7" y="284721"/>
            <a:ext cx="8645851"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Go features overview</a:t>
            </a:r>
          </a:p>
        </p:txBody>
      </p:sp>
      <p:pic>
        <p:nvPicPr>
          <p:cNvPr id="1026" name="Picture 2">
            <a:extLst>
              <a:ext uri="{FF2B5EF4-FFF2-40B4-BE49-F238E27FC236}">
                <a16:creationId xmlns:a16="http://schemas.microsoft.com/office/drawing/2014/main" id="{3774DCA6-5C66-924D-ADB0-1FB9BF049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77" y="781039"/>
            <a:ext cx="11251218" cy="5291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F37274-E768-3745-B4A5-B4D4A11A192D}"/>
              </a:ext>
            </a:extLst>
          </p:cNvPr>
          <p:cNvSpPr txBox="1"/>
          <p:nvPr/>
        </p:nvSpPr>
        <p:spPr>
          <a:xfrm flipH="1">
            <a:off x="259095" y="6164301"/>
            <a:ext cx="3191676"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 Java, Scala, Rust etc.</a:t>
            </a:r>
          </a:p>
        </p:txBody>
      </p:sp>
      <p:sp>
        <p:nvSpPr>
          <p:cNvPr id="8" name="TextBox 7">
            <a:extLst>
              <a:ext uri="{FF2B5EF4-FFF2-40B4-BE49-F238E27FC236}">
                <a16:creationId xmlns:a16="http://schemas.microsoft.com/office/drawing/2014/main" id="{D3025E32-F0CA-C34B-82F1-903F02E625BA}"/>
              </a:ext>
            </a:extLst>
          </p:cNvPr>
          <p:cNvSpPr txBox="1"/>
          <p:nvPr/>
        </p:nvSpPr>
        <p:spPr>
          <a:xfrm flipH="1">
            <a:off x="4622606" y="6167288"/>
            <a:ext cx="275402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Go</a:t>
            </a:r>
          </a:p>
        </p:txBody>
      </p:sp>
    </p:spTree>
    <p:extLst>
      <p:ext uri="{BB962C8B-B14F-4D97-AF65-F5344CB8AC3E}">
        <p14:creationId xmlns:p14="http://schemas.microsoft.com/office/powerpoint/2010/main" val="401363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Go in action</a:t>
            </a:r>
          </a:p>
        </p:txBody>
      </p:sp>
      <p:pic>
        <p:nvPicPr>
          <p:cNvPr id="2050" name="Picture 2" descr="Tired gopher by Quasilyte on DeviantArt">
            <a:extLst>
              <a:ext uri="{FF2B5EF4-FFF2-40B4-BE49-F238E27FC236}">
                <a16:creationId xmlns:a16="http://schemas.microsoft.com/office/drawing/2014/main" id="{6928823C-2A24-ED4F-9B21-489D8FE9B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2790" y="3585117"/>
            <a:ext cx="2437638" cy="285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66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4E79B-D8A5-4921-BEA9-33956936A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5" name="TextBox 4">
            <a:extLst>
              <a:ext uri="{FF2B5EF4-FFF2-40B4-BE49-F238E27FC236}">
                <a16:creationId xmlns:a16="http://schemas.microsoft.com/office/drawing/2014/main" id="{94990D0C-961F-DE4A-BDD6-4B48233EA033}"/>
              </a:ext>
            </a:extLst>
          </p:cNvPr>
          <p:cNvSpPr txBox="1"/>
          <p:nvPr/>
        </p:nvSpPr>
        <p:spPr>
          <a:xfrm>
            <a:off x="1326737" y="1705451"/>
            <a:ext cx="9217438" cy="3447098"/>
          </a:xfrm>
          <a:prstGeom prst="rect">
            <a:avLst/>
          </a:prstGeom>
          <a:noFill/>
        </p:spPr>
        <p:txBody>
          <a:bodyPr wrap="square" lIns="0" tIns="0" rIns="0" bIns="0" rtlCol="0">
            <a:spAutoFit/>
          </a:bodyPr>
          <a:lstStyle/>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Basic Go.</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Concurrency.</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REST service and Google Cloud Run.</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Serverless with Google Cloud Functions.</a:t>
            </a:r>
          </a:p>
          <a:p>
            <a:pPr fontAlgn="base">
              <a:spcBef>
                <a:spcPct val="50000"/>
              </a:spcBef>
              <a:spcAft>
                <a:spcPct val="0"/>
              </a:spcAft>
              <a:buClr>
                <a:srgbClr val="F0AB00"/>
              </a:buClr>
              <a:buSzPct val="80000"/>
            </a:pPr>
            <a:endParaRPr lang="en-US" sz="3200" kern="0" dirty="0">
              <a:ea typeface="Arial Unicode MS" pitchFamily="34" charset="-128"/>
              <a:cs typeface="Arial Unicode MS" pitchFamily="34" charset="-128"/>
            </a:endParaRPr>
          </a:p>
        </p:txBody>
      </p:sp>
      <p:sp>
        <p:nvSpPr>
          <p:cNvPr id="4" name="Title 1">
            <a:extLst>
              <a:ext uri="{FF2B5EF4-FFF2-40B4-BE49-F238E27FC236}">
                <a16:creationId xmlns:a16="http://schemas.microsoft.com/office/drawing/2014/main" id="{E8D2F3D2-65C6-3446-9C09-2FA0D6A6D995}"/>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b="0" dirty="0">
                <a:solidFill>
                  <a:srgbClr val="FFFFFF"/>
                </a:solidFill>
                <a:latin typeface="Arial"/>
                <a:cs typeface="Arial"/>
              </a:rPr>
              <a:t>Go in action</a:t>
            </a:r>
            <a:endParaRPr kumimoji="0" lang="en-US" sz="2800" b="0" i="0" u="none" strike="noStrike" kern="1200" cap="none" spc="0" normalizeH="0" baseline="0" noProof="0" dirty="0">
              <a:ln>
                <a:noFill/>
              </a:ln>
              <a:solidFill>
                <a:srgbClr val="FFFFFF"/>
              </a:solidFill>
              <a:effectLst/>
              <a:uLnTx/>
              <a:uFillTx/>
              <a:latin typeface="Arial"/>
              <a:ea typeface="+mj-ea"/>
              <a:cs typeface="+mj-cs"/>
            </a:endParaRPr>
          </a:p>
        </p:txBody>
      </p:sp>
    </p:spTree>
    <p:extLst>
      <p:ext uri="{BB962C8B-B14F-4D97-AF65-F5344CB8AC3E}">
        <p14:creationId xmlns:p14="http://schemas.microsoft.com/office/powerpoint/2010/main" val="308232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Summary</a:t>
            </a:r>
          </a:p>
        </p:txBody>
      </p:sp>
      <p:pic>
        <p:nvPicPr>
          <p:cNvPr id="3" name="Picture 2">
            <a:extLst>
              <a:ext uri="{FF2B5EF4-FFF2-40B4-BE49-F238E27FC236}">
                <a16:creationId xmlns:a16="http://schemas.microsoft.com/office/drawing/2014/main" id="{D72A374A-B0FD-8D4B-841B-98EB917B5469}"/>
              </a:ext>
            </a:extLst>
          </p:cNvPr>
          <p:cNvPicPr>
            <a:picLocks noChangeAspect="1"/>
          </p:cNvPicPr>
          <p:nvPr/>
        </p:nvPicPr>
        <p:blipFill>
          <a:blip r:embed="rId3"/>
          <a:stretch>
            <a:fillRect/>
          </a:stretch>
        </p:blipFill>
        <p:spPr>
          <a:xfrm>
            <a:off x="8065135" y="534069"/>
            <a:ext cx="3032760" cy="3282696"/>
          </a:xfrm>
          <a:prstGeom prst="rect">
            <a:avLst/>
          </a:prstGeom>
        </p:spPr>
      </p:pic>
    </p:spTree>
    <p:extLst>
      <p:ext uri="{BB962C8B-B14F-4D97-AF65-F5344CB8AC3E}">
        <p14:creationId xmlns:p14="http://schemas.microsoft.com/office/powerpoint/2010/main" val="65382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8172322"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Summary</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4893647"/>
          </a:xfrm>
          <a:prstGeom prst="rect">
            <a:avLst/>
          </a:prstGeom>
        </p:spPr>
        <p:txBody>
          <a:bodyPr wrap="square">
            <a:spAutoFit/>
          </a:bodyPr>
          <a:lstStyle/>
          <a:p>
            <a:r>
              <a:rPr lang="pl-PL" sz="2400" dirty="0"/>
              <a:t>Go </a:t>
            </a:r>
            <a:r>
              <a:rPr lang="pl-PL" sz="2400" dirty="0" err="1"/>
              <a:t>has</a:t>
            </a:r>
            <a:r>
              <a:rPr lang="pl-PL" sz="2400" dirty="0"/>
              <a:t> </a:t>
            </a:r>
            <a:r>
              <a:rPr lang="pl-PL" sz="2400" dirty="0" err="1"/>
              <a:t>features</a:t>
            </a:r>
            <a:r>
              <a:rPr lang="pl-PL" sz="2400" dirty="0"/>
              <a:t> </a:t>
            </a:r>
            <a:r>
              <a:rPr lang="pl-PL" sz="2400" dirty="0" err="1"/>
              <a:t>that</a:t>
            </a:r>
            <a:r>
              <a:rPr lang="pl-PL" sz="2400" dirty="0"/>
              <a:t> </a:t>
            </a:r>
            <a:r>
              <a:rPr lang="pl-PL" sz="2400" dirty="0" err="1"/>
              <a:t>make</a:t>
            </a:r>
            <a:r>
              <a:rPr lang="pl-PL" sz="2400" dirty="0"/>
              <a:t> </a:t>
            </a:r>
            <a:r>
              <a:rPr lang="pl-PL" sz="2400" dirty="0" err="1"/>
              <a:t>it</a:t>
            </a:r>
            <a:r>
              <a:rPr lang="pl-PL" sz="2400" dirty="0"/>
              <a:t> </a:t>
            </a:r>
            <a:r>
              <a:rPr lang="pl-PL" sz="2400" dirty="0" err="1"/>
              <a:t>suitable</a:t>
            </a:r>
            <a:r>
              <a:rPr lang="pl-PL" sz="2400" dirty="0"/>
              <a:t> for the  </a:t>
            </a:r>
            <a:r>
              <a:rPr lang="pl-PL" sz="2400" dirty="0" err="1"/>
              <a:t>Cloud</a:t>
            </a:r>
            <a:r>
              <a:rPr lang="pl-PL" sz="2400" dirty="0"/>
              <a:t>:</a:t>
            </a:r>
          </a:p>
          <a:p>
            <a:pPr marL="887288" lvl="1" indent="-342900">
              <a:buFontTx/>
              <a:buChar char="-"/>
            </a:pPr>
            <a:r>
              <a:rPr lang="pl-PL" sz="2400" dirty="0"/>
              <a:t>Good </a:t>
            </a:r>
            <a:r>
              <a:rPr lang="pl-PL" sz="2400" dirty="0" err="1"/>
              <a:t>concurrency</a:t>
            </a:r>
            <a:r>
              <a:rPr lang="pl-PL" sz="2400" dirty="0"/>
              <a:t> suport.</a:t>
            </a:r>
          </a:p>
          <a:p>
            <a:pPr marL="887288" lvl="1" indent="-342900">
              <a:buFontTx/>
              <a:buChar char="-"/>
            </a:pPr>
            <a:r>
              <a:rPr lang="pl-PL" sz="2400" dirty="0" err="1"/>
              <a:t>Rich</a:t>
            </a:r>
            <a:r>
              <a:rPr lang="pl-PL" sz="2400" dirty="0"/>
              <a:t> </a:t>
            </a:r>
            <a:r>
              <a:rPr lang="pl-PL" sz="2400" dirty="0" err="1"/>
              <a:t>ecosystem</a:t>
            </a:r>
            <a:r>
              <a:rPr lang="pl-PL" sz="2400" dirty="0"/>
              <a:t>: </a:t>
            </a:r>
            <a:r>
              <a:rPr lang="pl-PL" sz="2400" dirty="0" err="1"/>
              <a:t>tooling</a:t>
            </a:r>
            <a:r>
              <a:rPr lang="pl-PL" sz="2400" dirty="0"/>
              <a:t> and Open Source </a:t>
            </a:r>
            <a:r>
              <a:rPr lang="pl-PL" sz="2400" dirty="0" err="1"/>
              <a:t>libraries</a:t>
            </a:r>
            <a:r>
              <a:rPr lang="pl-PL" sz="2400" dirty="0"/>
              <a:t>.    </a:t>
            </a:r>
          </a:p>
          <a:p>
            <a:pPr marL="887288" lvl="1" indent="-342900">
              <a:buFontTx/>
              <a:buChar char="-"/>
            </a:pPr>
            <a:r>
              <a:rPr lang="pl-PL" sz="2400" dirty="0" err="1"/>
              <a:t>Reasonable</a:t>
            </a:r>
            <a:r>
              <a:rPr lang="pl-PL" sz="2400" dirty="0"/>
              <a:t> performance and </a:t>
            </a:r>
            <a:r>
              <a:rPr lang="pl-PL" sz="2400" dirty="0" err="1"/>
              <a:t>memory</a:t>
            </a:r>
            <a:r>
              <a:rPr lang="pl-PL" sz="2400" dirty="0"/>
              <a:t> </a:t>
            </a:r>
            <a:r>
              <a:rPr lang="pl-PL" sz="2400" dirty="0" err="1"/>
              <a:t>consumption</a:t>
            </a:r>
            <a:r>
              <a:rPr lang="pl-PL" sz="2400" dirty="0"/>
              <a:t>.</a:t>
            </a:r>
          </a:p>
          <a:p>
            <a:pPr marL="887288" lvl="1" indent="-342900">
              <a:buFontTx/>
              <a:buChar char="-"/>
            </a:pPr>
            <a:r>
              <a:rPr lang="pl-PL" sz="2400" dirty="0" err="1"/>
              <a:t>Reasonable</a:t>
            </a:r>
            <a:r>
              <a:rPr lang="pl-PL" sz="2400" dirty="0"/>
              <a:t> </a:t>
            </a:r>
            <a:r>
              <a:rPr lang="pl-PL" sz="2400" dirty="0" err="1"/>
              <a:t>speed</a:t>
            </a:r>
            <a:r>
              <a:rPr lang="pl-PL" sz="2400" dirty="0"/>
              <a:t> of development.</a:t>
            </a:r>
          </a:p>
          <a:p>
            <a:pPr marL="887288" lvl="1"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p:txBody>
      </p:sp>
    </p:spTree>
    <p:extLst>
      <p:ext uri="{BB962C8B-B14F-4D97-AF65-F5344CB8AC3E}">
        <p14:creationId xmlns:p14="http://schemas.microsoft.com/office/powerpoint/2010/main" val="42576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8172322"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Summary</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4524315"/>
          </a:xfrm>
          <a:prstGeom prst="rect">
            <a:avLst/>
          </a:prstGeom>
        </p:spPr>
        <p:txBody>
          <a:bodyPr wrap="square">
            <a:spAutoFit/>
          </a:bodyPr>
          <a:lstStyle/>
          <a:p>
            <a:r>
              <a:rPr lang="pl-PL" sz="2400" dirty="0"/>
              <a:t>Go </a:t>
            </a:r>
            <a:r>
              <a:rPr lang="pl-PL" sz="2400" dirty="0" err="1"/>
              <a:t>is</a:t>
            </a:r>
            <a:r>
              <a:rPr lang="pl-PL" sz="2400" dirty="0"/>
              <a:t> </a:t>
            </a:r>
            <a:r>
              <a:rPr lang="pl-PL" sz="2400" dirty="0" err="1"/>
              <a:t>good</a:t>
            </a:r>
            <a:r>
              <a:rPr lang="pl-PL" sz="2400" dirty="0"/>
              <a:t> for:</a:t>
            </a:r>
          </a:p>
          <a:p>
            <a:pPr marL="887288" lvl="1" indent="-342900">
              <a:buFontTx/>
              <a:buChar char="-"/>
            </a:pPr>
            <a:r>
              <a:rPr lang="pl-PL" sz="2400" dirty="0" err="1"/>
              <a:t>Writing</a:t>
            </a:r>
            <a:r>
              <a:rPr lang="pl-PL" sz="2400" dirty="0"/>
              <a:t> </a:t>
            </a:r>
            <a:r>
              <a:rPr lang="pl-PL" sz="2400" dirty="0" err="1"/>
              <a:t>complex</a:t>
            </a:r>
            <a:r>
              <a:rPr lang="pl-PL" sz="2400" dirty="0"/>
              <a:t> </a:t>
            </a:r>
            <a:r>
              <a:rPr lang="pl-PL" sz="2400" dirty="0" err="1"/>
              <a:t>Cloud</a:t>
            </a:r>
            <a:r>
              <a:rPr lang="pl-PL" sz="2400" dirty="0"/>
              <a:t> </a:t>
            </a:r>
            <a:r>
              <a:rPr lang="pl-PL" sz="2400" dirty="0" err="1"/>
              <a:t>infrastructure</a:t>
            </a:r>
            <a:r>
              <a:rPr lang="pl-PL" sz="2400" dirty="0"/>
              <a:t> </a:t>
            </a:r>
            <a:r>
              <a:rPr lang="pl-PL" sz="2400" dirty="0" err="1"/>
              <a:t>projects</a:t>
            </a:r>
            <a:r>
              <a:rPr lang="pl-PL" sz="2400" dirty="0"/>
              <a:t>.</a:t>
            </a:r>
          </a:p>
          <a:p>
            <a:pPr marL="887288" lvl="1" indent="-342900">
              <a:buFontTx/>
              <a:buChar char="-"/>
            </a:pPr>
            <a:r>
              <a:rPr lang="pl-PL" sz="2400" dirty="0" err="1"/>
              <a:t>Writing</a:t>
            </a:r>
            <a:r>
              <a:rPr lang="pl-PL" sz="2400" dirty="0"/>
              <a:t> small </a:t>
            </a:r>
            <a:r>
              <a:rPr lang="pl-PL" sz="2400" dirty="0" err="1"/>
              <a:t>command</a:t>
            </a:r>
            <a:r>
              <a:rPr lang="pl-PL" sz="2400" dirty="0"/>
              <a:t> </a:t>
            </a:r>
            <a:r>
              <a:rPr lang="pl-PL" sz="2400" dirty="0" err="1"/>
              <a:t>line</a:t>
            </a:r>
            <a:r>
              <a:rPr lang="pl-PL" sz="2400" dirty="0"/>
              <a:t> </a:t>
            </a:r>
            <a:r>
              <a:rPr lang="pl-PL" sz="2400" dirty="0" err="1"/>
              <a:t>tools</a:t>
            </a:r>
            <a:r>
              <a:rPr lang="pl-PL" sz="2400" dirty="0"/>
              <a:t> (</a:t>
            </a:r>
            <a:r>
              <a:rPr lang="pl-PL" sz="2400" dirty="0" err="1"/>
              <a:t>e.g</a:t>
            </a:r>
            <a:r>
              <a:rPr lang="pl-PL" sz="2400" dirty="0"/>
              <a:t>. for </a:t>
            </a:r>
            <a:r>
              <a:rPr lang="pl-PL" sz="2400" dirty="0" err="1"/>
              <a:t>DevOps</a:t>
            </a:r>
            <a:r>
              <a:rPr lang="pl-PL" sz="2400" dirty="0"/>
              <a:t> and </a:t>
            </a:r>
            <a:r>
              <a:rPr lang="pl-PL" sz="2400" dirty="0" err="1"/>
              <a:t>Penetration</a:t>
            </a:r>
            <a:r>
              <a:rPr lang="pl-PL" sz="2400" dirty="0"/>
              <a:t> </a:t>
            </a:r>
            <a:r>
              <a:rPr lang="pl-PL" sz="2400" dirty="0" err="1"/>
              <a:t>Testers</a:t>
            </a:r>
            <a:r>
              <a:rPr lang="pl-PL" sz="2400" dirty="0"/>
              <a:t>).</a:t>
            </a:r>
          </a:p>
          <a:p>
            <a:pPr marL="887288" lvl="1" indent="-342900">
              <a:buFontTx/>
              <a:buChar char="-"/>
            </a:pPr>
            <a:r>
              <a:rPr lang="pl-PL" sz="2400" dirty="0" err="1"/>
              <a:t>Writing</a:t>
            </a:r>
            <a:r>
              <a:rPr lang="pl-PL" sz="2400" dirty="0"/>
              <a:t> </a:t>
            </a:r>
            <a:r>
              <a:rPr lang="pl-PL" sz="2400" dirty="0" err="1"/>
              <a:t>microservices</a:t>
            </a:r>
            <a:r>
              <a:rPr lang="pl-PL" sz="2400" dirty="0"/>
              <a:t> and </a:t>
            </a:r>
            <a:r>
              <a:rPr lang="pl-PL" sz="2400" dirty="0" err="1"/>
              <a:t>Serverless</a:t>
            </a:r>
            <a:r>
              <a:rPr lang="pl-PL" sz="2400" dirty="0"/>
              <a:t> </a:t>
            </a:r>
            <a:r>
              <a:rPr lang="pl-PL" sz="2400" dirty="0" err="1"/>
              <a:t>Functions</a:t>
            </a:r>
            <a:r>
              <a:rPr lang="pl-PL" sz="2400" dirty="0"/>
              <a:t>.</a:t>
            </a:r>
          </a:p>
          <a:p>
            <a:pPr marL="887288" lvl="1"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a:p>
            <a:pPr marL="342900" indent="-342900">
              <a:buFontTx/>
              <a:buChar char="-"/>
            </a:pPr>
            <a:endParaRPr lang="pl-PL" sz="2400" dirty="0"/>
          </a:p>
        </p:txBody>
      </p:sp>
    </p:spTree>
    <p:extLst>
      <p:ext uri="{BB962C8B-B14F-4D97-AF65-F5344CB8AC3E}">
        <p14:creationId xmlns:p14="http://schemas.microsoft.com/office/powerpoint/2010/main" val="211482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8172322" cy="523220"/>
          </a:xfrm>
          <a:prstGeom prst="rect">
            <a:avLst/>
          </a:prstGeom>
        </p:spPr>
        <p:txBody>
          <a:bodyPr wrap="squar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Summary: Go adoption</a:t>
            </a:r>
          </a:p>
        </p:txBody>
      </p:sp>
      <p:pic>
        <p:nvPicPr>
          <p:cNvPr id="2066" name="Picture 18" descr="Docker Logo Vectors Free Download">
            <a:extLst>
              <a:ext uri="{FF2B5EF4-FFF2-40B4-BE49-F238E27FC236}">
                <a16:creationId xmlns:a16="http://schemas.microsoft.com/office/drawing/2014/main" id="{5B1EDDA6-BA73-2840-BFD3-3974789C3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68" y="776424"/>
            <a:ext cx="1800225" cy="175221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descr="Dapr - portable, event-driven, serverless runtime.">
            <a:extLst>
              <a:ext uri="{FF2B5EF4-FFF2-40B4-BE49-F238E27FC236}">
                <a16:creationId xmlns:a16="http://schemas.microsoft.com/office/drawing/2014/main" id="{DA297F1A-6A33-7041-AE16-27E71E18D573}"/>
              </a:ext>
            </a:extLst>
          </p:cNvPr>
          <p:cNvSpPr>
            <a:spLocks noChangeAspect="1" noChangeArrowheads="1"/>
          </p:cNvSpPr>
          <p:nvPr/>
        </p:nvSpPr>
        <p:spPr bwMode="auto">
          <a:xfrm>
            <a:off x="594518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8085357F-DAE5-1B4E-9E8B-1133F44F1A67}"/>
              </a:ext>
            </a:extLst>
          </p:cNvPr>
          <p:cNvPicPr>
            <a:picLocks noChangeAspect="1"/>
          </p:cNvPicPr>
          <p:nvPr/>
        </p:nvPicPr>
        <p:blipFill>
          <a:blip r:embed="rId4"/>
          <a:stretch>
            <a:fillRect/>
          </a:stretch>
        </p:blipFill>
        <p:spPr>
          <a:xfrm>
            <a:off x="3621088" y="4858779"/>
            <a:ext cx="2324100" cy="1714500"/>
          </a:xfrm>
          <a:prstGeom prst="rect">
            <a:avLst/>
          </a:prstGeom>
        </p:spPr>
      </p:pic>
      <p:pic>
        <p:nvPicPr>
          <p:cNvPr id="11" name="Picture 10">
            <a:extLst>
              <a:ext uri="{FF2B5EF4-FFF2-40B4-BE49-F238E27FC236}">
                <a16:creationId xmlns:a16="http://schemas.microsoft.com/office/drawing/2014/main" id="{864A6AEE-3EDC-E24D-9418-85957EF38E95}"/>
              </a:ext>
            </a:extLst>
          </p:cNvPr>
          <p:cNvPicPr>
            <a:picLocks noChangeAspect="1"/>
          </p:cNvPicPr>
          <p:nvPr/>
        </p:nvPicPr>
        <p:blipFill>
          <a:blip r:embed="rId5"/>
          <a:stretch>
            <a:fillRect/>
          </a:stretch>
        </p:blipFill>
        <p:spPr>
          <a:xfrm>
            <a:off x="773567" y="4401807"/>
            <a:ext cx="1238250" cy="1238250"/>
          </a:xfrm>
          <a:prstGeom prst="rect">
            <a:avLst/>
          </a:prstGeom>
        </p:spPr>
      </p:pic>
      <p:pic>
        <p:nvPicPr>
          <p:cNvPr id="2086" name="Picture 38">
            <a:extLst>
              <a:ext uri="{FF2B5EF4-FFF2-40B4-BE49-F238E27FC236}">
                <a16:creationId xmlns:a16="http://schemas.microsoft.com/office/drawing/2014/main" id="{CD23A4C7-2395-C04F-8AF4-074A535B5A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5188" y="2638822"/>
            <a:ext cx="2667000" cy="1911350"/>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Træfik">
            <a:extLst>
              <a:ext uri="{FF2B5EF4-FFF2-40B4-BE49-F238E27FC236}">
                <a16:creationId xmlns:a16="http://schemas.microsoft.com/office/drawing/2014/main" id="{C3D3BBE9-4699-4F4B-AA79-25508F762C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1075" y="975898"/>
            <a:ext cx="3291840" cy="32918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E387ED9-7C5F-CA43-BB80-7F15E17A83F4}"/>
              </a:ext>
            </a:extLst>
          </p:cNvPr>
          <p:cNvPicPr>
            <a:picLocks noChangeAspect="1"/>
          </p:cNvPicPr>
          <p:nvPr/>
        </p:nvPicPr>
        <p:blipFill>
          <a:blip r:embed="rId8"/>
          <a:stretch>
            <a:fillRect/>
          </a:stretch>
        </p:blipFill>
        <p:spPr>
          <a:xfrm>
            <a:off x="2983049" y="1770094"/>
            <a:ext cx="2501900" cy="2501900"/>
          </a:xfrm>
          <a:prstGeom prst="rect">
            <a:avLst/>
          </a:prstGeom>
        </p:spPr>
      </p:pic>
      <p:pic>
        <p:nvPicPr>
          <p:cNvPr id="17" name="Picture 16">
            <a:extLst>
              <a:ext uri="{FF2B5EF4-FFF2-40B4-BE49-F238E27FC236}">
                <a16:creationId xmlns:a16="http://schemas.microsoft.com/office/drawing/2014/main" id="{2F28388F-8BE3-4545-8031-599F0A8FF7C7}"/>
              </a:ext>
            </a:extLst>
          </p:cNvPr>
          <p:cNvPicPr>
            <a:picLocks noChangeAspect="1"/>
          </p:cNvPicPr>
          <p:nvPr/>
        </p:nvPicPr>
        <p:blipFill>
          <a:blip r:embed="rId9"/>
          <a:stretch>
            <a:fillRect/>
          </a:stretch>
        </p:blipFill>
        <p:spPr>
          <a:xfrm>
            <a:off x="5598183" y="1207129"/>
            <a:ext cx="2921000" cy="711200"/>
          </a:xfrm>
          <a:prstGeom prst="rect">
            <a:avLst/>
          </a:prstGeom>
        </p:spPr>
      </p:pic>
      <p:pic>
        <p:nvPicPr>
          <p:cNvPr id="18" name="Picture 17">
            <a:extLst>
              <a:ext uri="{FF2B5EF4-FFF2-40B4-BE49-F238E27FC236}">
                <a16:creationId xmlns:a16="http://schemas.microsoft.com/office/drawing/2014/main" id="{61E77BB9-2D2C-6D49-AB98-590D2501D728}"/>
              </a:ext>
            </a:extLst>
          </p:cNvPr>
          <p:cNvPicPr>
            <a:picLocks noChangeAspect="1"/>
          </p:cNvPicPr>
          <p:nvPr/>
        </p:nvPicPr>
        <p:blipFill>
          <a:blip r:embed="rId10"/>
          <a:stretch>
            <a:fillRect/>
          </a:stretch>
        </p:blipFill>
        <p:spPr>
          <a:xfrm>
            <a:off x="7951421" y="4766440"/>
            <a:ext cx="3864483" cy="1437513"/>
          </a:xfrm>
          <a:prstGeom prst="rect">
            <a:avLst/>
          </a:prstGeom>
        </p:spPr>
      </p:pic>
    </p:spTree>
    <p:extLst>
      <p:ext uri="{BB962C8B-B14F-4D97-AF65-F5344CB8AC3E}">
        <p14:creationId xmlns:p14="http://schemas.microsoft.com/office/powerpoint/2010/main" val="2253130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4E79B-D8A5-4921-BEA9-33956936A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pic>
        <p:nvPicPr>
          <p:cNvPr id="8" name="Picture 4">
            <a:extLst>
              <a:ext uri="{FF2B5EF4-FFF2-40B4-BE49-F238E27FC236}">
                <a16:creationId xmlns:a16="http://schemas.microsoft.com/office/drawing/2014/main" id="{ADAFE0F5-5FDB-5946-89F8-7A6A2ADE7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670" y="2462448"/>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6180B27-5952-7442-AF7C-F155EDB57389}"/>
              </a:ext>
            </a:extLst>
          </p:cNvPr>
          <p:cNvPicPr>
            <a:picLocks noChangeAspect="1"/>
          </p:cNvPicPr>
          <p:nvPr/>
        </p:nvPicPr>
        <p:blipFill>
          <a:blip r:embed="rId5"/>
          <a:stretch>
            <a:fillRect/>
          </a:stretch>
        </p:blipFill>
        <p:spPr>
          <a:xfrm>
            <a:off x="5987146" y="5043478"/>
            <a:ext cx="2406904" cy="911352"/>
          </a:xfrm>
          <a:prstGeom prst="rect">
            <a:avLst/>
          </a:prstGeom>
        </p:spPr>
      </p:pic>
      <p:sp>
        <p:nvSpPr>
          <p:cNvPr id="10" name="TextBox 9">
            <a:extLst>
              <a:ext uri="{FF2B5EF4-FFF2-40B4-BE49-F238E27FC236}">
                <a16:creationId xmlns:a16="http://schemas.microsoft.com/office/drawing/2014/main" id="{6A7517F9-A443-6C4E-8881-2E513D61C2BD}"/>
              </a:ext>
            </a:extLst>
          </p:cNvPr>
          <p:cNvSpPr txBox="1"/>
          <p:nvPr/>
        </p:nvSpPr>
        <p:spPr>
          <a:xfrm flipH="1">
            <a:off x="2999677" y="2846453"/>
            <a:ext cx="7036419"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Questions?</a:t>
            </a:r>
          </a:p>
        </p:txBody>
      </p:sp>
    </p:spTree>
    <p:extLst>
      <p:ext uri="{BB962C8B-B14F-4D97-AF65-F5344CB8AC3E}">
        <p14:creationId xmlns:p14="http://schemas.microsoft.com/office/powerpoint/2010/main" val="2609386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85555E6-0A18-4FF8-A2F5-925A9DA58901}"/>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pic>
        <p:nvPicPr>
          <p:cNvPr id="51" name="Picture 50">
            <a:extLst>
              <a:ext uri="{FF2B5EF4-FFF2-40B4-BE49-F238E27FC236}">
                <a16:creationId xmlns:a16="http://schemas.microsoft.com/office/drawing/2014/main" id="{A8A458ED-260E-4A21-AF26-B32FC0F2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7" name="Rectangle 1">
            <a:extLst>
              <a:ext uri="{FF2B5EF4-FFF2-40B4-BE49-F238E27FC236}">
                <a16:creationId xmlns:a16="http://schemas.microsoft.com/office/drawing/2014/main" id="{A8B6FABB-DAE5-4C09-84DF-A18DA73C9D75}"/>
              </a:ext>
            </a:extLst>
          </p:cNvPr>
          <p:cNvSpPr/>
          <p:nvPr/>
        </p:nvSpPr>
        <p:spPr>
          <a:xfrm>
            <a:off x="992486" y="1377149"/>
            <a:ext cx="9145640" cy="5478423"/>
          </a:xfrm>
          <a:prstGeom prst="rect">
            <a:avLst/>
          </a:prstGeom>
        </p:spPr>
        <p:txBody>
          <a:bodyPr wrap="square" lIns="91440" tIns="45720" rIns="91440" bIns="45720" anchor="t">
            <a:spAutoFit/>
          </a:bodyPr>
          <a:lstStyle/>
          <a:p>
            <a:r>
              <a:rPr lang="pl-PL" dirty="0">
                <a:cs typeface="Arial"/>
              </a:rPr>
              <a:t>Dla zainteresowanych programowaniem w GO, chmurach i pracą z nami:</a:t>
            </a:r>
          </a:p>
          <a:p>
            <a:pPr marL="342900" indent="-342900">
              <a:buFont typeface="Arial" panose="020B0604020202020204" pitchFamily="34" charset="0"/>
              <a:buChar char="•"/>
            </a:pPr>
            <a:r>
              <a:rPr lang="pl-PL" dirty="0">
                <a:cs typeface="Arial"/>
                <a:hlinkClick r:id="rId4"/>
              </a:rPr>
              <a:t>https://jobs.sap.com/job/Gliwice-Cloud-R&amp;D-Developer-at-SAP-Labs-Job-SL/629171801/</a:t>
            </a:r>
          </a:p>
          <a:p>
            <a:pPr algn="ctr"/>
            <a:r>
              <a:rPr lang="pl-PL" dirty="0">
                <a:cs typeface="Arial"/>
              </a:rPr>
              <a:t>    </a:t>
            </a:r>
            <a:r>
              <a:rPr lang="pl-PL" sz="2800" dirty="0">
                <a:cs typeface="Arial"/>
              </a:rPr>
              <a:t>(skrót: </a:t>
            </a:r>
            <a:r>
              <a:rPr lang="pl-PL" sz="2800" dirty="0">
                <a:cs typeface="Arial"/>
                <a:hlinkClick r:id="rId5"/>
              </a:rPr>
              <a:t>https://url.sap/t3ksa7</a:t>
            </a:r>
            <a:r>
              <a:rPr lang="pl-PL" sz="2800" dirty="0">
                <a:cs typeface="Arial"/>
              </a:rPr>
              <a:t>)</a:t>
            </a:r>
          </a:p>
          <a:p>
            <a:endParaRPr lang="pl-PL" dirty="0">
              <a:cs typeface="Arial"/>
            </a:endParaRPr>
          </a:p>
          <a:p>
            <a:r>
              <a:rPr lang="pl-PL" dirty="0">
                <a:cs typeface="Arial"/>
              </a:rPr>
              <a:t>Aktualne oferty pracy: </a:t>
            </a:r>
          </a:p>
          <a:p>
            <a:endParaRPr lang="pl-PL" dirty="0">
              <a:cs typeface="Arial"/>
              <a:hlinkClick r:id="rId4"/>
            </a:endParaRPr>
          </a:p>
          <a:p>
            <a:pPr marL="342900" indent="-342900">
              <a:buFont typeface="Arial"/>
              <a:buChar char="•"/>
            </a:pPr>
            <a:r>
              <a:rPr lang="pl-PL" dirty="0">
                <a:cs typeface="Arial"/>
                <a:hlinkClick r:id="rId4"/>
              </a:rPr>
              <a:t>https://jobs.sap.com/search/?locationsearch=gliwice</a:t>
            </a:r>
            <a:r>
              <a:rPr lang="pl-PL" dirty="0">
                <a:cs typeface="Arial"/>
              </a:rPr>
              <a:t> </a:t>
            </a:r>
          </a:p>
          <a:p>
            <a:pPr algn="ctr"/>
            <a:r>
              <a:rPr lang="pl-PL" sz="2800" dirty="0">
                <a:cs typeface="Arial"/>
              </a:rPr>
              <a:t>(skrót: </a:t>
            </a:r>
            <a:r>
              <a:rPr lang="pl-PL" sz="2800" dirty="0">
                <a:cs typeface="Arial"/>
                <a:hlinkClick r:id="rId6"/>
              </a:rPr>
              <a:t>https://url.sap/3vywdy</a:t>
            </a:r>
            <a:r>
              <a:rPr lang="pl-PL" sz="2800" dirty="0">
                <a:cs typeface="Arial"/>
              </a:rPr>
              <a:t>)</a:t>
            </a:r>
          </a:p>
          <a:p>
            <a:endParaRPr lang="pl-PL" dirty="0">
              <a:cs typeface="Arial"/>
            </a:endParaRPr>
          </a:p>
          <a:p>
            <a:endParaRPr lang="pl-PL" dirty="0">
              <a:cs typeface="Arial"/>
            </a:endParaRPr>
          </a:p>
          <a:p>
            <a:r>
              <a:rPr lang="pl-PL" dirty="0">
                <a:cs typeface="Arial"/>
              </a:rPr>
              <a:t>Śledź nas na: </a:t>
            </a:r>
          </a:p>
          <a:p>
            <a:pPr marL="342900" indent="-342900">
              <a:buFont typeface="Arial"/>
              <a:buChar char="•"/>
            </a:pPr>
            <a:r>
              <a:rPr lang="pl-PL" dirty="0">
                <a:cs typeface="Arial"/>
                <a:hlinkClick r:id="rId7"/>
              </a:rPr>
              <a:t>https://hackyourcareer.github.io/</a:t>
            </a:r>
          </a:p>
          <a:p>
            <a:pPr marL="342900" indent="-342900">
              <a:buFont typeface="Arial"/>
              <a:buChar char="•"/>
            </a:pPr>
            <a:r>
              <a:rPr lang="pl-PL" dirty="0">
                <a:cs typeface="Arial"/>
                <a:hlinkClick r:id="rId8"/>
              </a:rPr>
              <a:t>https://www.facebook.com/Hack.your.Career/</a:t>
            </a:r>
            <a:endParaRPr lang="pl-PL" dirty="0">
              <a:cs typeface="Arial"/>
            </a:endParaRPr>
          </a:p>
          <a:p>
            <a:endParaRPr lang="pl-PL" dirty="0">
              <a:cs typeface="Arial"/>
            </a:endParaRPr>
          </a:p>
          <a:p>
            <a:endParaRPr lang="pl-PL" dirty="0">
              <a:cs typeface="Arial"/>
            </a:endParaRPr>
          </a:p>
        </p:txBody>
      </p:sp>
    </p:spTree>
    <p:extLst>
      <p:ext uri="{BB962C8B-B14F-4D97-AF65-F5344CB8AC3E}">
        <p14:creationId xmlns:p14="http://schemas.microsoft.com/office/powerpoint/2010/main" val="578266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CCB7-8DCA-4497-ACC5-878C3C9EFBAE}"/>
              </a:ext>
            </a:extLst>
          </p:cNvPr>
          <p:cNvSpPr>
            <a:spLocks noGrp="1"/>
          </p:cNvSpPr>
          <p:nvPr>
            <p:ph type="ctrTitle"/>
          </p:nvPr>
        </p:nvSpPr>
        <p:spPr/>
        <p:txBody>
          <a:bodyPr/>
          <a:lstStyle/>
          <a:p>
            <a:r>
              <a:rPr lang="pl-PL" err="1"/>
              <a:t>Thank</a:t>
            </a:r>
            <a:r>
              <a:rPr lang="pl-PL"/>
              <a:t> </a:t>
            </a:r>
            <a:r>
              <a:rPr lang="pl-PL" err="1"/>
              <a:t>you</a:t>
            </a:r>
            <a:r>
              <a:rPr lang="pl-PL"/>
              <a:t>.</a:t>
            </a:r>
          </a:p>
        </p:txBody>
      </p:sp>
      <p:sp>
        <p:nvSpPr>
          <p:cNvPr id="3" name="Text Placeholder 2">
            <a:extLst>
              <a:ext uri="{FF2B5EF4-FFF2-40B4-BE49-F238E27FC236}">
                <a16:creationId xmlns:a16="http://schemas.microsoft.com/office/drawing/2014/main" id="{F8483C0E-7785-475B-B002-A8EFF97BAEA4}"/>
              </a:ext>
            </a:extLst>
          </p:cNvPr>
          <p:cNvSpPr>
            <a:spLocks noGrp="1"/>
          </p:cNvSpPr>
          <p:nvPr>
            <p:ph type="body" sz="quarter" idx="10"/>
          </p:nvPr>
        </p:nvSpPr>
        <p:spPr/>
        <p:txBody>
          <a:bodyPr/>
          <a:lstStyle/>
          <a:p>
            <a:endParaRPr lang="pl-PL"/>
          </a:p>
        </p:txBody>
      </p:sp>
      <p:pic>
        <p:nvPicPr>
          <p:cNvPr id="4" name="Picture 3">
            <a:extLst>
              <a:ext uri="{FF2B5EF4-FFF2-40B4-BE49-F238E27FC236}">
                <a16:creationId xmlns:a16="http://schemas.microsoft.com/office/drawing/2014/main" id="{D6FE6D56-8565-44F9-8B81-FF199770F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877" y="574745"/>
            <a:ext cx="6738491" cy="4476283"/>
          </a:xfrm>
          <a:prstGeom prst="rect">
            <a:avLst/>
          </a:prstGeom>
        </p:spPr>
      </p:pic>
    </p:spTree>
    <p:extLst>
      <p:ext uri="{BB962C8B-B14F-4D97-AF65-F5344CB8AC3E}">
        <p14:creationId xmlns:p14="http://schemas.microsoft.com/office/powerpoint/2010/main" val="332994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85555E6-0A18-4FF8-A2F5-925A9DA58901}"/>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a:ln>
                <a:noFill/>
              </a:ln>
              <a:solidFill>
                <a:srgbClr val="FFFFFF"/>
              </a:solidFill>
              <a:effectLst/>
              <a:uLnTx/>
              <a:uFillTx/>
              <a:latin typeface="Arial"/>
              <a:ea typeface="+mj-ea"/>
              <a:cs typeface="+mj-cs"/>
            </a:endParaRPr>
          </a:p>
        </p:txBody>
      </p:sp>
      <p:pic>
        <p:nvPicPr>
          <p:cNvPr id="51" name="Picture 50">
            <a:extLst>
              <a:ext uri="{FF2B5EF4-FFF2-40B4-BE49-F238E27FC236}">
                <a16:creationId xmlns:a16="http://schemas.microsoft.com/office/drawing/2014/main" id="{A8A458ED-260E-4A21-AF26-B32FC0F2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pic>
        <p:nvPicPr>
          <p:cNvPr id="3" name="Obraz 2">
            <a:extLst>
              <a:ext uri="{FF2B5EF4-FFF2-40B4-BE49-F238E27FC236}">
                <a16:creationId xmlns:a16="http://schemas.microsoft.com/office/drawing/2014/main" id="{D80D0047-F3C9-4518-9224-ED9D8886E418}"/>
              </a:ext>
            </a:extLst>
          </p:cNvPr>
          <p:cNvPicPr>
            <a:picLocks noChangeAspect="1"/>
          </p:cNvPicPr>
          <p:nvPr/>
        </p:nvPicPr>
        <p:blipFill>
          <a:blip r:embed="rId4"/>
          <a:stretch>
            <a:fillRect/>
          </a:stretch>
        </p:blipFill>
        <p:spPr>
          <a:xfrm>
            <a:off x="2027886" y="795209"/>
            <a:ext cx="7322793" cy="5176935"/>
          </a:xfrm>
          <a:prstGeom prst="rect">
            <a:avLst/>
          </a:prstGeom>
        </p:spPr>
      </p:pic>
      <p:sp>
        <p:nvSpPr>
          <p:cNvPr id="2" name="Rectangle 1">
            <a:extLst>
              <a:ext uri="{FF2B5EF4-FFF2-40B4-BE49-F238E27FC236}">
                <a16:creationId xmlns:a16="http://schemas.microsoft.com/office/drawing/2014/main" id="{151CC950-3564-4756-85DA-9E4FE15F7B76}"/>
              </a:ext>
            </a:extLst>
          </p:cNvPr>
          <p:cNvSpPr/>
          <p:nvPr/>
        </p:nvSpPr>
        <p:spPr>
          <a:xfrm>
            <a:off x="5754936" y="6226895"/>
            <a:ext cx="5552226" cy="415498"/>
          </a:xfrm>
          <a:prstGeom prst="rect">
            <a:avLst/>
          </a:prstGeom>
        </p:spPr>
        <p:txBody>
          <a:bodyPr wrap="none" lIns="91440" tIns="45720" rIns="91440" bIns="45720" anchor="t">
            <a:spAutoFit/>
          </a:bodyPr>
          <a:lstStyle/>
          <a:p>
            <a:r>
              <a:rPr lang="pl-PL" i="1" dirty="0"/>
              <a:t>https://www.facebook.com/Hack.your.Career/</a:t>
            </a:r>
            <a:endParaRPr lang="pl-PL" i="1" dirty="0">
              <a:cs typeface="Arial"/>
            </a:endParaRPr>
          </a:p>
        </p:txBody>
      </p:sp>
      <p:sp>
        <p:nvSpPr>
          <p:cNvPr id="5" name="Rectangle 4">
            <a:extLst>
              <a:ext uri="{FF2B5EF4-FFF2-40B4-BE49-F238E27FC236}">
                <a16:creationId xmlns:a16="http://schemas.microsoft.com/office/drawing/2014/main" id="{AD780F1E-231E-47A1-97B8-DA28339F904F}"/>
              </a:ext>
            </a:extLst>
          </p:cNvPr>
          <p:cNvSpPr/>
          <p:nvPr/>
        </p:nvSpPr>
        <p:spPr>
          <a:xfrm>
            <a:off x="7310442" y="5974802"/>
            <a:ext cx="3996159" cy="415498"/>
          </a:xfrm>
          <a:prstGeom prst="rect">
            <a:avLst/>
          </a:prstGeom>
        </p:spPr>
        <p:txBody>
          <a:bodyPr wrap="none" lIns="91440" tIns="45720" rIns="91440" bIns="45720" anchor="t">
            <a:spAutoFit/>
          </a:bodyPr>
          <a:lstStyle/>
          <a:p>
            <a:r>
              <a:rPr lang="pl-PL" i="1" dirty="0"/>
              <a:t>https://hackyourcareer.github.io/</a:t>
            </a:r>
            <a:endParaRPr lang="pl-PL" i="1" dirty="0">
              <a:cs typeface="Arial"/>
            </a:endParaRPr>
          </a:p>
        </p:txBody>
      </p:sp>
    </p:spTree>
    <p:extLst>
      <p:ext uri="{BB962C8B-B14F-4D97-AF65-F5344CB8AC3E}">
        <p14:creationId xmlns:p14="http://schemas.microsoft.com/office/powerpoint/2010/main" val="4073816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 1" descr="shadow.png">
            <a:extLst>
              <a:ext uri="{FF2B5EF4-FFF2-40B4-BE49-F238E27FC236}">
                <a16:creationId xmlns:a16="http://schemas.microsoft.com/office/drawing/2014/main" id="{0A04EC4C-B046-45BC-B398-DA3F169845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3573" y="5544215"/>
            <a:ext cx="4161831" cy="660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Bild 21" descr="y2013_onethird_circle_arrow.png">
            <a:extLst>
              <a:ext uri="{FF2B5EF4-FFF2-40B4-BE49-F238E27FC236}">
                <a16:creationId xmlns:a16="http://schemas.microsoft.com/office/drawing/2014/main" id="{F4F62A70-08BF-484A-9095-A21F3B13E95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73179" y="3560833"/>
            <a:ext cx="3132225" cy="2019646"/>
          </a:xfrm>
          <a:prstGeom prst="rect">
            <a:avLst/>
          </a:prstGeom>
        </p:spPr>
      </p:pic>
      <p:pic>
        <p:nvPicPr>
          <p:cNvPr id="16" name="Bild 22" descr="y2013_onethird_circle_arrow.png">
            <a:extLst>
              <a:ext uri="{FF2B5EF4-FFF2-40B4-BE49-F238E27FC236}">
                <a16:creationId xmlns:a16="http://schemas.microsoft.com/office/drawing/2014/main" id="{94E584A8-68C0-4294-90E0-725F80DD0288}"/>
              </a:ext>
            </a:extLst>
          </p:cNvPr>
          <p:cNvPicPr>
            <a:picLocks noChangeAspect="1"/>
          </p:cNvPicPr>
          <p:nvPr/>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7234707">
            <a:off x="3223062" y="2444984"/>
            <a:ext cx="3132224" cy="2019646"/>
          </a:xfrm>
          <a:prstGeom prst="rect">
            <a:avLst/>
          </a:prstGeom>
        </p:spPr>
      </p:pic>
      <p:pic>
        <p:nvPicPr>
          <p:cNvPr id="17" name="Bild 23" descr="y2013_onethird_circle_arrow.png">
            <a:extLst>
              <a:ext uri="{FF2B5EF4-FFF2-40B4-BE49-F238E27FC236}">
                <a16:creationId xmlns:a16="http://schemas.microsoft.com/office/drawing/2014/main" id="{FA273EE7-8043-4671-978B-B045EE1EDADD}"/>
              </a:ext>
            </a:extLst>
          </p:cNvPr>
          <p:cNvPicPr>
            <a:picLocks noChangeAspect="1"/>
          </p:cNvPicPr>
          <p:nvPr/>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4377568">
            <a:off x="5034277" y="1598855"/>
            <a:ext cx="3132224" cy="2019646"/>
          </a:xfrm>
          <a:prstGeom prst="rect">
            <a:avLst/>
          </a:prstGeom>
        </p:spPr>
      </p:pic>
      <p:sp>
        <p:nvSpPr>
          <p:cNvPr id="18" name="Rectangle 1">
            <a:extLst>
              <a:ext uri="{FF2B5EF4-FFF2-40B4-BE49-F238E27FC236}">
                <a16:creationId xmlns:a16="http://schemas.microsoft.com/office/drawing/2014/main" id="{94AC908C-03DE-42D9-A91D-4222733DF51B}"/>
              </a:ext>
            </a:extLst>
          </p:cNvPr>
          <p:cNvSpPr txBox="1">
            <a:spLocks noChangeArrowheads="1"/>
          </p:cNvSpPr>
          <p:nvPr/>
        </p:nvSpPr>
        <p:spPr bwMode="auto">
          <a:xfrm>
            <a:off x="493258" y="1000370"/>
            <a:ext cx="3953378" cy="182872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a:defRPr/>
            </a:pPr>
            <a:r>
              <a:rPr lang="pl-PL" sz="2400" b="1" dirty="0">
                <a:solidFill>
                  <a:srgbClr val="FFC000"/>
                </a:solidFill>
                <a:latin typeface="Calibri"/>
                <a:cs typeface="Calibri"/>
              </a:rPr>
              <a:t>Różnorodność domen</a:t>
            </a:r>
            <a:endParaRPr lang="en-US" sz="2400" b="1" dirty="0">
              <a:solidFill>
                <a:srgbClr val="FFC000"/>
              </a:solidFill>
              <a:latin typeface="Calibri"/>
              <a:cs typeface="Calibri"/>
            </a:endParaRPr>
          </a:p>
          <a:p>
            <a:pPr defTabSz="914400">
              <a:defRPr/>
            </a:pPr>
            <a:r>
              <a:rPr lang="en-US" sz="2400" b="1">
                <a:latin typeface="Calibri"/>
                <a:cs typeface="Calibri"/>
              </a:rPr>
              <a:t>E-commerce, social commerce, </a:t>
            </a:r>
            <a:r>
              <a:rPr lang="pl-PL" sz="2400" b="1">
                <a:latin typeface="Calibri"/>
                <a:cs typeface="Calibri"/>
              </a:rPr>
              <a:t>cloud</a:t>
            </a:r>
            <a:r>
              <a:rPr lang="pl-PL" sz="2400" b="1" dirty="0">
                <a:latin typeface="Calibri"/>
                <a:cs typeface="Calibri"/>
              </a:rPr>
              <a:t> platform, </a:t>
            </a:r>
            <a:r>
              <a:rPr lang="pl-PL" sz="2400" b="1">
                <a:latin typeface="Calibri"/>
                <a:cs typeface="Calibri"/>
              </a:rPr>
              <a:t>open source</a:t>
            </a:r>
            <a:r>
              <a:rPr lang="en-US" sz="2400" b="1">
                <a:latin typeface="Calibri"/>
                <a:cs typeface="Calibri"/>
              </a:rPr>
              <a:t>,... </a:t>
            </a:r>
          </a:p>
        </p:txBody>
      </p:sp>
      <p:sp>
        <p:nvSpPr>
          <p:cNvPr id="19" name="Rectangle 1">
            <a:extLst>
              <a:ext uri="{FF2B5EF4-FFF2-40B4-BE49-F238E27FC236}">
                <a16:creationId xmlns:a16="http://schemas.microsoft.com/office/drawing/2014/main" id="{018C5612-621C-4612-8ADA-24C7262B4533}"/>
              </a:ext>
            </a:extLst>
          </p:cNvPr>
          <p:cNvSpPr txBox="1">
            <a:spLocks noChangeArrowheads="1"/>
          </p:cNvSpPr>
          <p:nvPr/>
        </p:nvSpPr>
        <p:spPr bwMode="auto">
          <a:xfrm>
            <a:off x="8263206" y="2637005"/>
            <a:ext cx="4157281" cy="158183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pl-PL" sz="2400" b="1" dirty="0">
                <a:solidFill>
                  <a:srgbClr val="FFC000"/>
                </a:solidFill>
                <a:latin typeface="Calibri"/>
                <a:ea typeface="ヒラギノ角ゴ ProN W6"/>
                <a:cs typeface="Calibri"/>
              </a:rPr>
              <a:t>Różnorodność specjalizacji</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r>
              <a:rPr lang="pl-PL" sz="2400" b="1" dirty="0">
                <a:solidFill>
                  <a:srgbClr val="FFFFFF"/>
                </a:solidFill>
                <a:latin typeface="Calibri"/>
                <a:ea typeface="ヒラギノ角ゴ ProN W6"/>
                <a:cs typeface="Calibri"/>
              </a:rPr>
              <a:t>Product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project</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innovation</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projects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support</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endParaRPr lang="en-US" sz="2400" b="1" dirty="0">
              <a:solidFill>
                <a:srgbClr val="FFFFFF"/>
              </a:solidFill>
              <a:latin typeface="Calibri"/>
              <a:ea typeface="ヒラギノ角ゴ ProN W6"/>
              <a:cs typeface="Calibri"/>
            </a:endParaRPr>
          </a:p>
        </p:txBody>
      </p:sp>
      <p:pic>
        <p:nvPicPr>
          <p:cNvPr id="20" name="Picture 261">
            <a:extLst>
              <a:ext uri="{FF2B5EF4-FFF2-40B4-BE49-F238E27FC236}">
                <a16:creationId xmlns:a16="http://schemas.microsoft.com/office/drawing/2014/main" id="{F32C2CA5-DF07-498B-A9DF-AF34CA46A5C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14128" y="2442442"/>
            <a:ext cx="2289179" cy="2162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1" name="Rectangle 1">
            <a:extLst>
              <a:ext uri="{FF2B5EF4-FFF2-40B4-BE49-F238E27FC236}">
                <a16:creationId xmlns:a16="http://schemas.microsoft.com/office/drawing/2014/main" id="{3638C765-1B4C-4D4A-A85D-55A5803481CC}"/>
              </a:ext>
            </a:extLst>
          </p:cNvPr>
          <p:cNvSpPr txBox="1">
            <a:spLocks noChangeArrowheads="1"/>
          </p:cNvSpPr>
          <p:nvPr/>
        </p:nvSpPr>
        <p:spPr bwMode="auto">
          <a:xfrm>
            <a:off x="8066358" y="4982785"/>
            <a:ext cx="4157281" cy="112125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dirty="0" err="1">
                <a:solidFill>
                  <a:srgbClr val="FFFFFF"/>
                </a:solidFill>
                <a:latin typeface="Calibri"/>
                <a:ea typeface="ヒラギノ角ゴ ProN W6"/>
                <a:cs typeface="Calibri"/>
              </a:rPr>
              <a:t>Jedno</a:t>
            </a:r>
            <a:r>
              <a:rPr lang="en-US" sz="2400" b="1" dirty="0">
                <a:solidFill>
                  <a:srgbClr val="FFFFFF"/>
                </a:solidFill>
                <a:latin typeface="Calibri"/>
                <a:ea typeface="ヒラギノ角ゴ ProN W6"/>
                <a:cs typeface="Calibri"/>
              </a:rPr>
              <a:t> z 21 </a:t>
            </a:r>
            <a:r>
              <a:rPr lang="en-US" sz="2400" b="1" dirty="0" err="1">
                <a:solidFill>
                  <a:srgbClr val="FFFFFF"/>
                </a:solidFill>
                <a:latin typeface="Calibri"/>
                <a:ea typeface="ヒラギノ角ゴ ProN W6"/>
                <a:cs typeface="Calibri"/>
              </a:rPr>
              <a:t>centrów</a:t>
            </a:r>
            <a:endParaRPr lang="en-US" sz="2400" b="1">
              <a:solidFill>
                <a:srgbClr val="FFFFFF"/>
              </a:solidFill>
              <a:latin typeface="Calibri"/>
              <a:ea typeface="ヒラギノ角ゴ ProN W6"/>
              <a:cs typeface="Calibri"/>
            </a:endParaRPr>
          </a:p>
          <a:p>
            <a:pPr defTabSz="914400" eaLnBrk="1" hangingPunct="1">
              <a:defRPr/>
            </a:pPr>
            <a:r>
              <a:rPr lang="en-US" sz="2400" b="1" dirty="0">
                <a:solidFill>
                  <a:srgbClr val="FFFFFF"/>
                </a:solidFill>
                <a:latin typeface="Calibri"/>
                <a:ea typeface="ヒラギノ角ゴ ProN W6"/>
                <a:cs typeface="Calibri"/>
              </a:rPr>
              <a:t> </a:t>
            </a:r>
            <a:r>
              <a:rPr lang="en-US" sz="2400" b="1" dirty="0">
                <a:solidFill>
                  <a:srgbClr val="FFC000"/>
                </a:solidFill>
                <a:latin typeface="Calibri"/>
                <a:ea typeface="ヒラギノ角ゴ ProN W6"/>
                <a:cs typeface="Calibri"/>
              </a:rPr>
              <a:t>SAP’s Labs Network</a:t>
            </a:r>
          </a:p>
        </p:txBody>
      </p:sp>
      <p:sp>
        <p:nvSpPr>
          <p:cNvPr id="23" name="Rectangle 1">
            <a:extLst>
              <a:ext uri="{FF2B5EF4-FFF2-40B4-BE49-F238E27FC236}">
                <a16:creationId xmlns:a16="http://schemas.microsoft.com/office/drawing/2014/main" id="{60641D66-D02D-4C26-9FC6-4E533837195A}"/>
              </a:ext>
            </a:extLst>
          </p:cNvPr>
          <p:cNvSpPr txBox="1">
            <a:spLocks noChangeArrowheads="1"/>
          </p:cNvSpPr>
          <p:nvPr/>
        </p:nvSpPr>
        <p:spPr bwMode="auto">
          <a:xfrm>
            <a:off x="8067866" y="1455880"/>
            <a:ext cx="3137399" cy="81849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a:solidFill>
                  <a:srgbClr val="FFC000"/>
                </a:solidFill>
                <a:latin typeface="Calibri" panose="020F0502020204030204" pitchFamily="34" charset="0"/>
                <a:ea typeface="ヒラギノ角ゴ ProN W6"/>
                <a:cs typeface="Calibri" panose="020F0502020204030204" pitchFamily="34" charset="0"/>
              </a:rPr>
              <a:t>&gt; </a:t>
            </a:r>
            <a:r>
              <a:rPr lang="pl-PL" sz="2400" b="1">
                <a:solidFill>
                  <a:srgbClr val="FFC000"/>
                </a:solidFill>
                <a:latin typeface="Calibri" panose="020F0502020204030204" pitchFamily="34" charset="0"/>
                <a:ea typeface="ヒラギノ角ゴ ProN W6"/>
                <a:cs typeface="Calibri" panose="020F0502020204030204" pitchFamily="34" charset="0"/>
              </a:rPr>
              <a:t>35</a:t>
            </a:r>
            <a:r>
              <a:rPr lang="en-US" sz="2400" b="1">
                <a:solidFill>
                  <a:srgbClr val="FFC000"/>
                </a:solidFill>
                <a:latin typeface="Calibri" panose="020F0502020204030204" pitchFamily="34" charset="0"/>
                <a:ea typeface="ヒラギノ角ゴ ProN W6"/>
                <a:cs typeface="Calibri" panose="020F0502020204030204" pitchFamily="34" charset="0"/>
              </a:rPr>
              <a:t>0 </a:t>
            </a:r>
            <a:r>
              <a:rPr lang="en-US" sz="2400" b="1" err="1">
                <a:solidFill>
                  <a:srgbClr val="FFFFFF"/>
                </a:solidFill>
                <a:latin typeface="Calibri" panose="020F0502020204030204" pitchFamily="34" charset="0"/>
                <a:ea typeface="ヒラギノ角ゴ ProN W6"/>
                <a:cs typeface="Calibri" panose="020F0502020204030204" pitchFamily="34" charset="0"/>
              </a:rPr>
              <a:t>pracowników</a:t>
            </a:r>
            <a:r>
              <a:rPr lang="en-US" sz="2400" b="1">
                <a:solidFill>
                  <a:srgbClr val="FFFFFF"/>
                </a:solidFill>
                <a:latin typeface="Calibri" panose="020F0502020204030204" pitchFamily="34" charset="0"/>
                <a:ea typeface="ヒラギノ角ゴ ProN W6"/>
                <a:cs typeface="Calibri" panose="020F0502020204030204" pitchFamily="34" charset="0"/>
              </a:rPr>
              <a:t> </a:t>
            </a:r>
          </a:p>
        </p:txBody>
      </p:sp>
      <p:sp>
        <p:nvSpPr>
          <p:cNvPr id="24" name="Rectangle 1">
            <a:extLst>
              <a:ext uri="{FF2B5EF4-FFF2-40B4-BE49-F238E27FC236}">
                <a16:creationId xmlns:a16="http://schemas.microsoft.com/office/drawing/2014/main" id="{18B9A55A-93C3-43AF-85D9-E28C33A8405A}"/>
              </a:ext>
            </a:extLst>
          </p:cNvPr>
          <p:cNvSpPr txBox="1">
            <a:spLocks noChangeArrowheads="1"/>
          </p:cNvSpPr>
          <p:nvPr/>
        </p:nvSpPr>
        <p:spPr bwMode="auto">
          <a:xfrm>
            <a:off x="493824" y="2773110"/>
            <a:ext cx="3394374" cy="152669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dirty="0">
                <a:solidFill>
                  <a:srgbClr val="FFC000"/>
                </a:solidFill>
                <a:latin typeface="Calibri"/>
                <a:ea typeface="ヒラギノ角ゴ ProN W6"/>
                <a:cs typeface="Calibri"/>
              </a:rPr>
              <a:t>Development: </a:t>
            </a:r>
            <a:r>
              <a:rPr lang="en-US" sz="2400" b="1" dirty="0">
                <a:solidFill>
                  <a:srgbClr val="FFFFFF"/>
                </a:solidFill>
                <a:latin typeface="Calibri"/>
                <a:ea typeface="ヒラギノ角ゴ ProN W6"/>
                <a:cs typeface="Calibri"/>
              </a:rPr>
              <a:t>Go, Java,</a:t>
            </a:r>
            <a:r>
              <a:rPr lang="pl-PL" sz="2400" b="1" dirty="0">
                <a:solidFill>
                  <a:srgbClr val="FFFFFF"/>
                </a:solidFill>
                <a:latin typeface="Calibri"/>
                <a:ea typeface="ヒラギノ角ゴ ProN W6"/>
                <a:cs typeface="Calibri"/>
              </a:rPr>
              <a:t> </a:t>
            </a:r>
            <a:r>
              <a:rPr lang="pl-PL" sz="2400" b="1">
                <a:solidFill>
                  <a:srgbClr val="FFFFFF"/>
                </a:solidFill>
                <a:latin typeface="Calibri"/>
                <a:ea typeface="ヒラギノ角ゴ ProN W6"/>
                <a:cs typeface="Calibri"/>
              </a:rPr>
              <a:t>Angular,</a:t>
            </a:r>
            <a:r>
              <a:rPr lang="en-US" sz="2400" b="1" dirty="0">
                <a:solidFill>
                  <a:srgbClr val="FFFFFF"/>
                </a:solidFill>
                <a:latin typeface="Calibri"/>
                <a:ea typeface="ヒラギノ角ゴ ProN W6"/>
                <a:cs typeface="Calibri"/>
              </a:rPr>
              <a:t> Cloud Native </a:t>
            </a:r>
            <a:r>
              <a:rPr lang="en-US" sz="2400" b="1">
                <a:solidFill>
                  <a:srgbClr val="FFFFFF"/>
                </a:solidFill>
                <a:latin typeface="Calibri"/>
                <a:ea typeface="ヒラギノ角ゴ ProN W6"/>
                <a:cs typeface="Calibri"/>
              </a:rPr>
              <a:t>solutions, ...</a:t>
            </a:r>
            <a:endParaRPr lang="en-US" sz="2400" b="1" dirty="0">
              <a:solidFill>
                <a:srgbClr val="FFFFFF"/>
              </a:solidFill>
              <a:latin typeface="Calibri"/>
              <a:ea typeface="ヒラギノ角ゴ ProN W6"/>
              <a:cs typeface="Calibri"/>
            </a:endParaRPr>
          </a:p>
          <a:p>
            <a:pPr defTabSz="914400" eaLnBrk="1" hangingPunct="1">
              <a:defRPr/>
            </a:pPr>
            <a:endParaRPr lang="en-US" sz="2400" b="1">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endParaRPr lang="en-US" sz="2400" b="1">
              <a:solidFill>
                <a:srgbClr val="FFFFFF"/>
              </a:solidFill>
              <a:latin typeface="Calibri" panose="020F0502020204030204" pitchFamily="34" charset="0"/>
              <a:ea typeface="ヒラギノ角ゴ ProN W6"/>
              <a:cs typeface="Calibri" panose="020F0502020204030204" pitchFamily="34" charset="0"/>
            </a:endParaRPr>
          </a:p>
        </p:txBody>
      </p:sp>
      <p:pic>
        <p:nvPicPr>
          <p:cNvPr id="26" name="Picture 25">
            <a:extLst>
              <a:ext uri="{FF2B5EF4-FFF2-40B4-BE49-F238E27FC236}">
                <a16:creationId xmlns:a16="http://schemas.microsoft.com/office/drawing/2014/main" id="{FA0B9E2E-8A52-4DF7-ACBA-F8AB5CC4CD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2" name="TextBox 1">
            <a:extLst>
              <a:ext uri="{FF2B5EF4-FFF2-40B4-BE49-F238E27FC236}">
                <a16:creationId xmlns:a16="http://schemas.microsoft.com/office/drawing/2014/main" id="{6357BF0A-1CA4-4FFA-B39A-D3D6DA755650}"/>
              </a:ext>
            </a:extLst>
          </p:cNvPr>
          <p:cNvSpPr txBox="1"/>
          <p:nvPr/>
        </p:nvSpPr>
        <p:spPr>
          <a:xfrm>
            <a:off x="4006350" y="523515"/>
            <a:ext cx="3836276"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pl-PL" sz="2800" b="1" kern="0">
                <a:ea typeface="Arial Unicode MS" pitchFamily="34" charset="-128"/>
                <a:cs typeface="Arial Unicode MS" pitchFamily="34" charset="-128"/>
              </a:rPr>
              <a:t>SAP </a:t>
            </a:r>
            <a:r>
              <a:rPr lang="pl-PL" sz="2800" b="1" kern="0" err="1">
                <a:ea typeface="Arial Unicode MS" pitchFamily="34" charset="-128"/>
                <a:cs typeface="Arial Unicode MS" pitchFamily="34" charset="-128"/>
              </a:rPr>
              <a:t>Labs</a:t>
            </a:r>
            <a:r>
              <a:rPr lang="pl-PL" sz="2800" b="1" kern="0">
                <a:ea typeface="Arial Unicode MS" pitchFamily="34" charset="-128"/>
                <a:cs typeface="Arial Unicode MS" pitchFamily="34" charset="-128"/>
              </a:rPr>
              <a:t> Poland</a:t>
            </a:r>
          </a:p>
        </p:txBody>
      </p:sp>
      <p:sp>
        <p:nvSpPr>
          <p:cNvPr id="22" name="Rectangle 1">
            <a:extLst>
              <a:ext uri="{FF2B5EF4-FFF2-40B4-BE49-F238E27FC236}">
                <a16:creationId xmlns:a16="http://schemas.microsoft.com/office/drawing/2014/main" id="{130FAC39-04F2-43B7-ADF1-3E9D58367793}"/>
              </a:ext>
            </a:extLst>
          </p:cNvPr>
          <p:cNvSpPr txBox="1">
            <a:spLocks noChangeArrowheads="1"/>
          </p:cNvSpPr>
          <p:nvPr/>
        </p:nvSpPr>
        <p:spPr bwMode="auto">
          <a:xfrm>
            <a:off x="522042" y="4502325"/>
            <a:ext cx="4157281" cy="158183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pl-PL" sz="2400" b="1" dirty="0">
                <a:solidFill>
                  <a:srgbClr val="FFC000"/>
                </a:solidFill>
                <a:latin typeface="Calibri"/>
                <a:ea typeface="ヒラギノ角ゴ ProN W6"/>
                <a:cs typeface="Calibri"/>
              </a:rPr>
              <a:t>Możliwość nauki i rozwoju: </a:t>
            </a:r>
            <a:endParaRPr lang="en-US" sz="2400" b="1">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r>
              <a:rPr lang="pl-PL" sz="2400" b="1" dirty="0">
                <a:solidFill>
                  <a:srgbClr val="FFFFFF"/>
                </a:solidFill>
                <a:latin typeface="Calibri"/>
                <a:ea typeface="ヒラギノ角ゴ ProN W6"/>
                <a:cs typeface="Calibri"/>
              </a:rPr>
              <a:t>Platformy do edukacji on-line, certyfikacje, łatwy dostęp do ekspertów na całym świecie</a:t>
            </a:r>
            <a:endParaRPr lang="en-US" sz="2400" b="1" dirty="0">
              <a:solidFill>
                <a:srgbClr val="FFFFFF"/>
              </a:solidFill>
              <a:latin typeface="Calibri"/>
              <a:ea typeface="ヒラギノ角ゴ ProN W6"/>
              <a:cs typeface="Calibri"/>
            </a:endParaRPr>
          </a:p>
        </p:txBody>
      </p:sp>
    </p:spTree>
    <p:extLst>
      <p:ext uri="{BB962C8B-B14F-4D97-AF65-F5344CB8AC3E}">
        <p14:creationId xmlns:p14="http://schemas.microsoft.com/office/powerpoint/2010/main" val="352691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85555E6-0A18-4FF8-A2F5-925A9DA58901}"/>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pic>
        <p:nvPicPr>
          <p:cNvPr id="51" name="Picture 50">
            <a:extLst>
              <a:ext uri="{FF2B5EF4-FFF2-40B4-BE49-F238E27FC236}">
                <a16:creationId xmlns:a16="http://schemas.microsoft.com/office/drawing/2014/main" id="{A8A458ED-260E-4A21-AF26-B32FC0F2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7" name="Rectangle 1">
            <a:extLst>
              <a:ext uri="{FF2B5EF4-FFF2-40B4-BE49-F238E27FC236}">
                <a16:creationId xmlns:a16="http://schemas.microsoft.com/office/drawing/2014/main" id="{A8B6FABB-DAE5-4C09-84DF-A18DA73C9D75}"/>
              </a:ext>
            </a:extLst>
          </p:cNvPr>
          <p:cNvSpPr/>
          <p:nvPr/>
        </p:nvSpPr>
        <p:spPr>
          <a:xfrm>
            <a:off x="992486" y="1377149"/>
            <a:ext cx="9145640" cy="5478423"/>
          </a:xfrm>
          <a:prstGeom prst="rect">
            <a:avLst/>
          </a:prstGeom>
        </p:spPr>
        <p:txBody>
          <a:bodyPr wrap="square" lIns="91440" tIns="45720" rIns="91440" bIns="45720" anchor="t">
            <a:spAutoFit/>
          </a:bodyPr>
          <a:lstStyle/>
          <a:p>
            <a:r>
              <a:rPr lang="pl-PL" dirty="0">
                <a:cs typeface="Arial"/>
              </a:rPr>
              <a:t>Dla zainteresowanych programowaniem w GO, chmurach i pracą z nami:</a:t>
            </a:r>
          </a:p>
          <a:p>
            <a:pPr marL="342900" indent="-342900">
              <a:buFont typeface="Arial" panose="020B0604020202020204" pitchFamily="34" charset="0"/>
              <a:buChar char="•"/>
            </a:pPr>
            <a:r>
              <a:rPr lang="pl-PL" dirty="0">
                <a:cs typeface="Arial"/>
                <a:hlinkClick r:id="rId4"/>
              </a:rPr>
              <a:t>https://jobs.sap.com/job/Gliwice-Cloud-R&amp;D-Developer-at-SAP-Labs-Job-SL/629171801/</a:t>
            </a:r>
          </a:p>
          <a:p>
            <a:pPr algn="ctr"/>
            <a:r>
              <a:rPr lang="pl-PL" dirty="0">
                <a:cs typeface="Arial"/>
              </a:rPr>
              <a:t>    </a:t>
            </a:r>
            <a:r>
              <a:rPr lang="pl-PL" sz="2800" dirty="0">
                <a:cs typeface="Arial"/>
              </a:rPr>
              <a:t>(skrót: </a:t>
            </a:r>
            <a:r>
              <a:rPr lang="pl-PL" sz="2800" dirty="0">
                <a:cs typeface="Arial"/>
                <a:hlinkClick r:id="rId5"/>
              </a:rPr>
              <a:t>https://url.sap/t3ksa7</a:t>
            </a:r>
            <a:r>
              <a:rPr lang="pl-PL" sz="2800" dirty="0">
                <a:cs typeface="Arial"/>
              </a:rPr>
              <a:t>)</a:t>
            </a:r>
          </a:p>
          <a:p>
            <a:endParaRPr lang="pl-PL" dirty="0">
              <a:cs typeface="Arial"/>
            </a:endParaRPr>
          </a:p>
          <a:p>
            <a:r>
              <a:rPr lang="pl-PL" dirty="0">
                <a:cs typeface="Arial"/>
              </a:rPr>
              <a:t>Aktualne oferty pracy: </a:t>
            </a:r>
          </a:p>
          <a:p>
            <a:endParaRPr lang="pl-PL" dirty="0">
              <a:cs typeface="Arial"/>
              <a:hlinkClick r:id="rId4"/>
            </a:endParaRPr>
          </a:p>
          <a:p>
            <a:pPr marL="342900" indent="-342900">
              <a:buFont typeface="Arial"/>
              <a:buChar char="•"/>
            </a:pPr>
            <a:r>
              <a:rPr lang="pl-PL" dirty="0">
                <a:cs typeface="Arial"/>
                <a:hlinkClick r:id="rId4"/>
              </a:rPr>
              <a:t>https://jobs.sap.com/search/?locationsearch=gliwice</a:t>
            </a:r>
            <a:r>
              <a:rPr lang="pl-PL" dirty="0">
                <a:cs typeface="Arial"/>
              </a:rPr>
              <a:t> </a:t>
            </a:r>
          </a:p>
          <a:p>
            <a:pPr algn="ctr"/>
            <a:r>
              <a:rPr lang="pl-PL" sz="2800" dirty="0">
                <a:cs typeface="Arial"/>
              </a:rPr>
              <a:t>(skrót: </a:t>
            </a:r>
            <a:r>
              <a:rPr lang="pl-PL" sz="2800" dirty="0">
                <a:cs typeface="Arial"/>
                <a:hlinkClick r:id="rId6"/>
              </a:rPr>
              <a:t>https://url.sap/3vywdy</a:t>
            </a:r>
            <a:r>
              <a:rPr lang="pl-PL" sz="2800" dirty="0">
                <a:cs typeface="Arial"/>
              </a:rPr>
              <a:t>)</a:t>
            </a:r>
          </a:p>
          <a:p>
            <a:endParaRPr lang="pl-PL" dirty="0">
              <a:cs typeface="Arial"/>
            </a:endParaRPr>
          </a:p>
          <a:p>
            <a:endParaRPr lang="pl-PL" dirty="0">
              <a:cs typeface="Arial"/>
            </a:endParaRPr>
          </a:p>
          <a:p>
            <a:r>
              <a:rPr lang="pl-PL" dirty="0">
                <a:cs typeface="Arial"/>
              </a:rPr>
              <a:t>Śledź nas na: </a:t>
            </a:r>
          </a:p>
          <a:p>
            <a:pPr marL="342900" indent="-342900">
              <a:buFont typeface="Arial"/>
              <a:buChar char="•"/>
            </a:pPr>
            <a:r>
              <a:rPr lang="pl-PL" dirty="0">
                <a:cs typeface="Arial"/>
                <a:hlinkClick r:id="rId7"/>
              </a:rPr>
              <a:t>https://hackyourcareer.github.io/</a:t>
            </a:r>
          </a:p>
          <a:p>
            <a:pPr marL="342900" indent="-342900">
              <a:buFont typeface="Arial"/>
              <a:buChar char="•"/>
            </a:pPr>
            <a:r>
              <a:rPr lang="pl-PL" dirty="0">
                <a:cs typeface="Arial"/>
                <a:hlinkClick r:id="rId8"/>
              </a:rPr>
              <a:t>https://www.facebook.com/Hack.your.Career/</a:t>
            </a:r>
            <a:endParaRPr lang="pl-PL" dirty="0">
              <a:cs typeface="Arial"/>
            </a:endParaRPr>
          </a:p>
          <a:p>
            <a:endParaRPr lang="pl-PL" dirty="0">
              <a:cs typeface="Arial"/>
            </a:endParaRPr>
          </a:p>
          <a:p>
            <a:endParaRPr lang="pl-PL" dirty="0">
              <a:cs typeface="Arial"/>
            </a:endParaRPr>
          </a:p>
        </p:txBody>
      </p:sp>
    </p:spTree>
    <p:extLst>
      <p:ext uri="{BB962C8B-B14F-4D97-AF65-F5344CB8AC3E}">
        <p14:creationId xmlns:p14="http://schemas.microsoft.com/office/powerpoint/2010/main" val="1861652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2B67-0BC3-4F16-823F-D9EF887A796C}"/>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pl-PL" sz="2800" b="1" i="0" u="none" strike="noStrike" kern="1200" cap="none" spc="0" normalizeH="0" baseline="0" noProof="0" dirty="0">
              <a:ln>
                <a:noFill/>
              </a:ln>
              <a:solidFill>
                <a:srgbClr val="FFFFFF"/>
              </a:solidFill>
              <a:effectLst/>
              <a:uLnTx/>
              <a:uFillTx/>
              <a:latin typeface="Arial"/>
              <a:ea typeface="+mj-ea"/>
              <a:cs typeface="+mj-cs"/>
            </a:endParaRPr>
          </a:p>
        </p:txBody>
      </p:sp>
      <p:pic>
        <p:nvPicPr>
          <p:cNvPr id="5" name="Picture 4">
            <a:extLst>
              <a:ext uri="{FF2B5EF4-FFF2-40B4-BE49-F238E27FC236}">
                <a16:creationId xmlns:a16="http://schemas.microsoft.com/office/drawing/2014/main" id="{D5A7867F-0534-429C-824B-C108330B4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pic>
        <p:nvPicPr>
          <p:cNvPr id="6" name="Picture 5">
            <a:extLst>
              <a:ext uri="{FF2B5EF4-FFF2-40B4-BE49-F238E27FC236}">
                <a16:creationId xmlns:a16="http://schemas.microsoft.com/office/drawing/2014/main" id="{33593FDC-402C-364B-931D-9AFC54EFE7C3}"/>
              </a:ext>
            </a:extLst>
          </p:cNvPr>
          <p:cNvPicPr>
            <a:picLocks noChangeAspect="1"/>
          </p:cNvPicPr>
          <p:nvPr/>
        </p:nvPicPr>
        <p:blipFill>
          <a:blip r:embed="rId3"/>
          <a:stretch>
            <a:fillRect/>
          </a:stretch>
        </p:blipFill>
        <p:spPr>
          <a:xfrm>
            <a:off x="259095" y="662721"/>
            <a:ext cx="4991100" cy="3330575"/>
          </a:xfrm>
          <a:prstGeom prst="rect">
            <a:avLst/>
          </a:prstGeom>
        </p:spPr>
      </p:pic>
      <p:sp>
        <p:nvSpPr>
          <p:cNvPr id="7" name="TextBox 6">
            <a:extLst>
              <a:ext uri="{FF2B5EF4-FFF2-40B4-BE49-F238E27FC236}">
                <a16:creationId xmlns:a16="http://schemas.microsoft.com/office/drawing/2014/main" id="{6A2315C3-796C-3244-8766-090291A66646}"/>
              </a:ext>
            </a:extLst>
          </p:cNvPr>
          <p:cNvSpPr txBox="1"/>
          <p:nvPr/>
        </p:nvSpPr>
        <p:spPr>
          <a:xfrm flipH="1">
            <a:off x="259095" y="4371296"/>
            <a:ext cx="1168806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Arkadiusz </a:t>
            </a:r>
            <a:r>
              <a:rPr lang="en-US" sz="2000" kern="0" dirty="0" err="1">
                <a:ea typeface="Arial Unicode MS" pitchFamily="34" charset="-128"/>
                <a:cs typeface="Arial Unicode MS" pitchFamily="34" charset="-128"/>
              </a:rPr>
              <a:t>Galwas</a:t>
            </a:r>
            <a:r>
              <a:rPr lang="en-US" sz="2000" kern="0" dirty="0">
                <a:ea typeface="Arial Unicode MS" pitchFamily="34" charset="-128"/>
                <a:cs typeface="Arial Unicode MS" pitchFamily="34" charset="-128"/>
              </a:rPr>
              <a:t>, Senior Software Engineer, SAP Labs Poland. </a:t>
            </a:r>
          </a:p>
        </p:txBody>
      </p:sp>
    </p:spTree>
    <p:extLst>
      <p:ext uri="{BB962C8B-B14F-4D97-AF65-F5344CB8AC3E}">
        <p14:creationId xmlns:p14="http://schemas.microsoft.com/office/powerpoint/2010/main" val="2285419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B4E79B-D8A5-4921-BEA9-33956936A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5" name="TextBox 4">
            <a:extLst>
              <a:ext uri="{FF2B5EF4-FFF2-40B4-BE49-F238E27FC236}">
                <a16:creationId xmlns:a16="http://schemas.microsoft.com/office/drawing/2014/main" id="{94990D0C-961F-DE4A-BDD6-4B48233EA033}"/>
              </a:ext>
            </a:extLst>
          </p:cNvPr>
          <p:cNvSpPr txBox="1"/>
          <p:nvPr/>
        </p:nvSpPr>
        <p:spPr>
          <a:xfrm>
            <a:off x="1326737" y="1705451"/>
            <a:ext cx="7620000" cy="4185761"/>
          </a:xfrm>
          <a:prstGeom prst="rect">
            <a:avLst/>
          </a:prstGeom>
          <a:noFill/>
        </p:spPr>
        <p:txBody>
          <a:bodyPr wrap="square" lIns="0" tIns="0" rIns="0" bIns="0" rtlCol="0">
            <a:spAutoFit/>
          </a:bodyPr>
          <a:lstStyle/>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What is the Cloud?</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Cloud language requirements.</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Go features overview.</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Go in action.</a:t>
            </a:r>
          </a:p>
          <a:p>
            <a:pPr marL="342900" indent="-342900" fontAlgn="base">
              <a:spcBef>
                <a:spcPct val="50000"/>
              </a:spcBef>
              <a:spcAft>
                <a:spcPct val="0"/>
              </a:spcAft>
              <a:buClr>
                <a:srgbClr val="F0AB00"/>
              </a:buClr>
              <a:buSzPct val="80000"/>
              <a:buFont typeface="+mj-lt"/>
              <a:buAutoNum type="arabicPeriod"/>
            </a:pPr>
            <a:r>
              <a:rPr lang="en-US" sz="3200" kern="0" dirty="0">
                <a:ea typeface="Arial Unicode MS" pitchFamily="34" charset="-128"/>
                <a:cs typeface="Arial Unicode MS" pitchFamily="34" charset="-128"/>
              </a:rPr>
              <a:t>Summary.</a:t>
            </a:r>
          </a:p>
          <a:p>
            <a:pPr fontAlgn="base">
              <a:spcBef>
                <a:spcPct val="50000"/>
              </a:spcBef>
              <a:spcAft>
                <a:spcPct val="0"/>
              </a:spcAft>
              <a:buClr>
                <a:srgbClr val="F0AB00"/>
              </a:buClr>
              <a:buSzPct val="80000"/>
            </a:pPr>
            <a:endParaRPr lang="en-US" sz="3200" kern="0" dirty="0">
              <a:ea typeface="Arial Unicode MS" pitchFamily="34" charset="-128"/>
              <a:cs typeface="Arial Unicode MS" pitchFamily="34" charset="-128"/>
            </a:endParaRPr>
          </a:p>
        </p:txBody>
      </p:sp>
      <p:sp>
        <p:nvSpPr>
          <p:cNvPr id="4" name="Title 1">
            <a:extLst>
              <a:ext uri="{FF2B5EF4-FFF2-40B4-BE49-F238E27FC236}">
                <a16:creationId xmlns:a16="http://schemas.microsoft.com/office/drawing/2014/main" id="{E8D2F3D2-65C6-3446-9C09-2FA0D6A6D995}"/>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lang="en-US" dirty="0">
                <a:solidFill>
                  <a:srgbClr val="FFFFFF"/>
                </a:solidFill>
                <a:latin typeface="Arial"/>
                <a:cs typeface="Arial"/>
              </a:rPr>
              <a:t>Go in the world of Cloud Computing</a:t>
            </a: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pic>
        <p:nvPicPr>
          <p:cNvPr id="8" name="Picture 4">
            <a:extLst>
              <a:ext uri="{FF2B5EF4-FFF2-40B4-BE49-F238E27FC236}">
                <a16:creationId xmlns:a16="http://schemas.microsoft.com/office/drawing/2014/main" id="{ADAFE0F5-5FDB-5946-89F8-7A6A2ADE7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670" y="2462448"/>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6180B27-5952-7442-AF7C-F155EDB57389}"/>
              </a:ext>
            </a:extLst>
          </p:cNvPr>
          <p:cNvPicPr>
            <a:picLocks noChangeAspect="1"/>
          </p:cNvPicPr>
          <p:nvPr/>
        </p:nvPicPr>
        <p:blipFill>
          <a:blip r:embed="rId5"/>
          <a:stretch>
            <a:fillRect/>
          </a:stretch>
        </p:blipFill>
        <p:spPr>
          <a:xfrm>
            <a:off x="5987146" y="5043478"/>
            <a:ext cx="2406904" cy="911352"/>
          </a:xfrm>
          <a:prstGeom prst="rect">
            <a:avLst/>
          </a:prstGeom>
        </p:spPr>
      </p:pic>
    </p:spTree>
    <p:extLst>
      <p:ext uri="{BB962C8B-B14F-4D97-AF65-F5344CB8AC3E}">
        <p14:creationId xmlns:p14="http://schemas.microsoft.com/office/powerpoint/2010/main" val="2162911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3580C-21EA-0748-8AF5-5C450313CD19}"/>
              </a:ext>
            </a:extLst>
          </p:cNvPr>
          <p:cNvSpPr txBox="1"/>
          <p:nvPr/>
        </p:nvSpPr>
        <p:spPr>
          <a:xfrm flipH="1">
            <a:off x="3323127" y="2690336"/>
            <a:ext cx="6902540"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4800" kern="0" dirty="0">
                <a:ea typeface="Arial Unicode MS" pitchFamily="34" charset="-128"/>
                <a:cs typeface="Arial Unicode MS" pitchFamily="34" charset="-128"/>
              </a:rPr>
              <a:t>What is the Cloud?</a:t>
            </a:r>
          </a:p>
        </p:txBody>
      </p:sp>
      <p:pic>
        <p:nvPicPr>
          <p:cNvPr id="4098" name="Picture 2" descr="gophercloud · The OpenStack SDK for Go">
            <a:extLst>
              <a:ext uri="{FF2B5EF4-FFF2-40B4-BE49-F238E27FC236}">
                <a16:creationId xmlns:a16="http://schemas.microsoft.com/office/drawing/2014/main" id="{9F8D2B32-3E20-4248-B6AB-515178C62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20" y="141709"/>
            <a:ext cx="3186176" cy="215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871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CFA8-EBC3-C549-9F94-4CF195CDFA07}"/>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Arial"/>
              <a:ea typeface="+mj-ea"/>
              <a:cs typeface="+mj-cs"/>
            </a:endParaRPr>
          </a:p>
        </p:txBody>
      </p:sp>
      <p:sp>
        <p:nvSpPr>
          <p:cNvPr id="5" name="Rectangle 4">
            <a:extLst>
              <a:ext uri="{FF2B5EF4-FFF2-40B4-BE49-F238E27FC236}">
                <a16:creationId xmlns:a16="http://schemas.microsoft.com/office/drawing/2014/main" id="{79A3D8B6-87D7-E84D-AC65-EB5905C73618}"/>
              </a:ext>
            </a:extLst>
          </p:cNvPr>
          <p:cNvSpPr/>
          <p:nvPr/>
        </p:nvSpPr>
        <p:spPr>
          <a:xfrm>
            <a:off x="171578" y="284721"/>
            <a:ext cx="3222357" cy="523220"/>
          </a:xfrm>
          <a:prstGeom prst="rect">
            <a:avLst/>
          </a:prstGeom>
        </p:spPr>
        <p:txBody>
          <a:bodyPr wrap="none">
            <a:spAutoFit/>
          </a:bodyPr>
          <a:lstStyle/>
          <a:p>
            <a:pPr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What is the Cloud?</a:t>
            </a:r>
          </a:p>
        </p:txBody>
      </p:sp>
      <p:sp>
        <p:nvSpPr>
          <p:cNvPr id="7" name="Rectangle 6">
            <a:extLst>
              <a:ext uri="{FF2B5EF4-FFF2-40B4-BE49-F238E27FC236}">
                <a16:creationId xmlns:a16="http://schemas.microsoft.com/office/drawing/2014/main" id="{192B9FE6-A145-084F-8113-73C6EEAED996}"/>
              </a:ext>
            </a:extLst>
          </p:cNvPr>
          <p:cNvSpPr/>
          <p:nvPr/>
        </p:nvSpPr>
        <p:spPr>
          <a:xfrm>
            <a:off x="259095" y="1040721"/>
            <a:ext cx="11492089" cy="3000821"/>
          </a:xfrm>
          <a:prstGeom prst="rect">
            <a:avLst/>
          </a:prstGeom>
        </p:spPr>
        <p:txBody>
          <a:bodyPr wrap="square">
            <a:spAutoFit/>
          </a:bodyPr>
          <a:lstStyle/>
          <a:p>
            <a:r>
              <a:rPr lang="en-GB" sz="2400" i="1" dirty="0"/>
              <a:t>Cloud computing is the on-demand availability of computer system resources, especially data storage (cloud storage) and computing power, without direct active management by the user. </a:t>
            </a:r>
          </a:p>
          <a:p>
            <a:endParaRPr lang="en-GB" sz="2400" i="1" dirty="0"/>
          </a:p>
          <a:p>
            <a:r>
              <a:rPr lang="en-GB" sz="2400" i="1" dirty="0"/>
              <a:t>The term is generally used to describe data </a:t>
            </a:r>
            <a:r>
              <a:rPr lang="en-GB" sz="2400" i="1" dirty="0" err="1"/>
              <a:t>centers</a:t>
            </a:r>
            <a:r>
              <a:rPr lang="en-GB" sz="2400" i="1" dirty="0"/>
              <a:t> available to many users over the Internet.</a:t>
            </a:r>
          </a:p>
          <a:p>
            <a:endParaRPr lang="en" sz="2400" dirty="0"/>
          </a:p>
          <a:p>
            <a:r>
              <a:rPr lang="en" dirty="0"/>
              <a:t>Source: </a:t>
            </a:r>
            <a:r>
              <a:rPr lang="en-GB" dirty="0">
                <a:hlinkClick r:id="rId3"/>
              </a:rPr>
              <a:t>https://</a:t>
            </a:r>
            <a:r>
              <a:rPr lang="en-GB" dirty="0" err="1">
                <a:hlinkClick r:id="rId3"/>
              </a:rPr>
              <a:t>en.wikipedia.org</a:t>
            </a:r>
            <a:r>
              <a:rPr lang="en-GB" dirty="0">
                <a:hlinkClick r:id="rId3"/>
              </a:rPr>
              <a:t>/wiki/</a:t>
            </a:r>
            <a:r>
              <a:rPr lang="en-GB" dirty="0" err="1">
                <a:hlinkClick r:id="rId3"/>
              </a:rPr>
              <a:t>Cloud_computing</a:t>
            </a:r>
            <a:endParaRPr lang="en" dirty="0"/>
          </a:p>
        </p:txBody>
      </p:sp>
    </p:spTree>
    <p:extLst>
      <p:ext uri="{BB962C8B-B14F-4D97-AF65-F5344CB8AC3E}">
        <p14:creationId xmlns:p14="http://schemas.microsoft.com/office/powerpoint/2010/main" val="898700462"/>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576217F0520042BA103EA25E222646" ma:contentTypeVersion="10" ma:contentTypeDescription="Create a new document." ma:contentTypeScope="" ma:versionID="fe3f33654b12a8d402e399742f4c6b86">
  <xsd:schema xmlns:xsd="http://www.w3.org/2001/XMLSchema" xmlns:xs="http://www.w3.org/2001/XMLSchema" xmlns:p="http://schemas.microsoft.com/office/2006/metadata/properties" xmlns:ns2="e8c89a04-ac85-4475-8db2-d4a6e5ef790e" xmlns:ns3="641722ce-7fe5-4ee6-b107-fbabe753ba78" targetNamespace="http://schemas.microsoft.com/office/2006/metadata/properties" ma:root="true" ma:fieldsID="1e9dfd0678187cba983c12eb9bb5159a" ns2:_="" ns3:_="">
    <xsd:import namespace="e8c89a04-ac85-4475-8db2-d4a6e5ef790e"/>
    <xsd:import namespace="641722ce-7fe5-4ee6-b107-fbabe753ba7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c89a04-ac85-4475-8db2-d4a6e5ef790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1722ce-7fe5-4ee6-b107-fbabe753ba7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D47014-994B-494D-9E80-45F6BBFB3B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c89a04-ac85-4475-8db2-d4a6e5ef790e"/>
    <ds:schemaRef ds:uri="641722ce-7fe5-4ee6-b107-fbabe753ba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265ACB-EFA3-42C5-AD1B-CCDA0ED56330}">
  <ds:schemaRefs>
    <ds:schemaRef ds:uri="http://schemas.microsoft.com/sharepoint/v3/contenttype/forms"/>
  </ds:schemaRefs>
</ds:datastoreItem>
</file>

<file path=customXml/itemProps3.xml><?xml version="1.0" encoding="utf-8"?>
<ds:datastoreItem xmlns:ds="http://schemas.openxmlformats.org/officeDocument/2006/customXml" ds:itemID="{05AA34E2-B7AE-4E9D-91AF-F71B454E6E9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641722ce-7fe5-4ee6-b107-fbabe753ba78"/>
    <ds:schemaRef ds:uri="e8c89a04-ac85-4475-8db2-d4a6e5ef790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SAP_2018_16x9_Black</Template>
  <TotalTime>4802</TotalTime>
  <Words>814</Words>
  <Application>Microsoft Macintosh PowerPoint</Application>
  <PresentationFormat>Custom</PresentationFormat>
  <Paragraphs>163</Paragraphs>
  <Slides>29</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Courier New</vt:lpstr>
      <vt:lpstr>Symbol</vt:lpstr>
      <vt:lpstr>Wingdings</vt:lpstr>
      <vt:lpstr>Wingdings</vt:lpstr>
      <vt:lpstr>SAP 2018 16x9 black</vt:lpstr>
      <vt:lpstr>Język Go w świecie Cloud Computing.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Galwas, Arkadiusz</cp:lastModifiedBy>
  <cp:revision>93</cp:revision>
  <dcterms:created xsi:type="dcterms:W3CDTF">2018-11-02T14:18:54Z</dcterms:created>
  <dcterms:modified xsi:type="dcterms:W3CDTF">2020-11-03T13:02:20Z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0x01010006576217F0520042BA103EA25E222646</vt:lpwstr>
  </property>
  <property fmtid="{D5CDD505-2E9C-101B-9397-08002B2CF9AE}" pid="9" name="AuthorIds_UIVersion_16384">
    <vt:lpwstr>64,13</vt:lpwstr>
  </property>
</Properties>
</file>